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6" r:id="rId4"/>
    <p:sldId id="261" r:id="rId5"/>
    <p:sldId id="264" r:id="rId6"/>
    <p:sldId id="263" r:id="rId7"/>
    <p:sldId id="262" r:id="rId8"/>
    <p:sldId id="257" r:id="rId9"/>
    <p:sldId id="258" r:id="rId10"/>
    <p:sldId id="259" r:id="rId11"/>
  </p:sldIdLst>
  <p:sldSz cx="7562850" cy="10688638"/>
  <p:notesSz cx="6858000" cy="9945688"/>
  <p:defaultTextStyle>
    <a:defPPr>
      <a:defRPr lang="de-DE"/>
    </a:defPPr>
    <a:lvl1pPr marL="0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1pPr>
    <a:lvl2pPr marL="1768404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2pPr>
    <a:lvl3pPr marL="3536808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3pPr>
    <a:lvl4pPr marL="5305212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4pPr>
    <a:lvl5pPr marL="7073616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5pPr>
    <a:lvl6pPr marL="8842019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6pPr>
    <a:lvl7pPr marL="10610423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7pPr>
    <a:lvl8pPr marL="12378827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8pPr>
    <a:lvl9pPr marL="14147231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86">
          <p15:clr>
            <a:srgbClr val="A4A3A4"/>
          </p15:clr>
        </p15:guide>
        <p15:guide id="2" pos="408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8"/>
    <a:srgbClr val="1B5991"/>
    <a:srgbClr val="00478A"/>
    <a:srgbClr val="EE9611"/>
    <a:srgbClr val="F41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6" autoAdjust="0"/>
    <p:restoredTop sz="98682" autoAdjust="0"/>
  </p:normalViewPr>
  <p:slideViewPr>
    <p:cSldViewPr snapToGrid="0" snapToObjects="1" showGuides="1">
      <p:cViewPr>
        <p:scale>
          <a:sx n="72" d="100"/>
          <a:sy n="72" d="100"/>
        </p:scale>
        <p:origin x="-2128" y="544"/>
      </p:cViewPr>
      <p:guideLst>
        <p:guide orient="horz" pos="886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-1472" y="-12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CDAAF-98EA-6942-B908-2A39056E9454}" type="datetimeFigureOut">
              <a:rPr lang="de-DE" smtClean="0"/>
              <a:t>20.02.22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6125"/>
            <a:ext cx="26384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71E74-352D-1848-A2AA-51AF99BD1A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42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68404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536808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305212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7073616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842019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610423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378827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4147231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>
              <a:latin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3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15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endParaRPr lang="de-AT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26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93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Kurzkonze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orlagen für KOMPETENZBOGEN 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0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Vorlagen für KOMPETENZBOGEN PP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6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orlagen für KOMPETENZBOGEN PP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orlagen für KOMPETENZBOGEN PP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2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Vorlagen für KOMPETENZBOGEN PP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5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orlagen für KOMPETENZBOGEN PP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Vorlagen für KOMPETENZBOGEN PP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0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Vorlagen für KOMPETENZBOGEN PP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2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Vorlagen für KOMPETENZBOGEN PP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5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Vorlagen für KOMPETENZBOGEN PP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0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28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xStyles>
    <p:titleStyle>
      <a:lvl1pPr algn="ctr" defTabSz="1768404" rtl="0" eaLnBrk="1" latinLnBrk="0" hangingPunct="1">
        <a:spcBef>
          <a:spcPct val="0"/>
        </a:spcBef>
        <a:buNone/>
        <a:defRPr sz="1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6303" indent="-1326303" algn="l" defTabSz="1768404" rtl="0" eaLnBrk="1" latinLnBrk="0" hangingPunct="1">
        <a:spcBef>
          <a:spcPct val="20000"/>
        </a:spcBef>
        <a:buFont typeface="Arial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656" indent="-1105252" algn="l" defTabSz="1768404" rtl="0" eaLnBrk="1" latinLnBrk="0" hangingPunct="1">
        <a:spcBef>
          <a:spcPct val="20000"/>
        </a:spcBef>
        <a:buFont typeface="Arial"/>
        <a:buChar char="–"/>
        <a:defRPr sz="10800" kern="1200">
          <a:solidFill>
            <a:schemeClr val="tx1"/>
          </a:solidFill>
          <a:latin typeface="+mn-lt"/>
          <a:ea typeface="+mn-ea"/>
          <a:cs typeface="+mn-cs"/>
        </a:defRPr>
      </a:lvl2pPr>
      <a:lvl3pPr marL="4421010" indent="-884202" algn="l" defTabSz="1768404" rtl="0" eaLnBrk="1" latinLnBrk="0" hangingPunct="1">
        <a:spcBef>
          <a:spcPct val="20000"/>
        </a:spcBef>
        <a:buFont typeface="Arial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6189414" indent="-884202" algn="l" defTabSz="1768404" rtl="0" eaLnBrk="1" latinLnBrk="0" hangingPunct="1">
        <a:spcBef>
          <a:spcPct val="20000"/>
        </a:spcBef>
        <a:buFont typeface="Arial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957817" indent="-884202" algn="l" defTabSz="1768404" rtl="0" eaLnBrk="1" latinLnBrk="0" hangingPunct="1">
        <a:spcBef>
          <a:spcPct val="20000"/>
        </a:spcBef>
        <a:buFont typeface="Arial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26221" indent="-884202" algn="l" defTabSz="1768404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494625" indent="-884202" algn="l" defTabSz="1768404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263029" indent="-884202" algn="l" defTabSz="1768404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031433" indent="-884202" algn="l" defTabSz="1768404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04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36808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05212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073616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42019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10423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378827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147231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059615" y="3877187"/>
            <a:ext cx="1500707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1165141" y="4823064"/>
            <a:ext cx="5351146" cy="20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165141" y="5299311"/>
            <a:ext cx="5351146" cy="20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1165141" y="5775559"/>
            <a:ext cx="5351146" cy="20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1102174" y="2961764"/>
            <a:ext cx="532681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4326150" y="3877187"/>
            <a:ext cx="2190137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813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feld 107"/>
          <p:cNvSpPr txBox="1"/>
          <p:nvPr/>
        </p:nvSpPr>
        <p:spPr bwMode="auto">
          <a:xfrm>
            <a:off x="808995" y="2936517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24 </a:t>
            </a:r>
            <a:r>
              <a:rPr lang="de-DE" sz="1600" baseline="30000" dirty="0"/>
              <a:t>   Überschreitung – </a:t>
            </a:r>
            <a:r>
              <a:rPr lang="de-DE" sz="1600" baseline="30000" dirty="0" smtClean="0"/>
              <a:t>Zehnernähe</a:t>
            </a:r>
            <a:endParaRPr lang="de-DE" sz="1600" dirty="0"/>
          </a:p>
        </p:txBody>
      </p:sp>
      <p:sp>
        <p:nvSpPr>
          <p:cNvPr id="109" name="Textfeld 108"/>
          <p:cNvSpPr txBox="1"/>
          <p:nvPr/>
        </p:nvSpPr>
        <p:spPr bwMode="auto">
          <a:xfrm>
            <a:off x="808995" y="4098132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26</a:t>
            </a:r>
            <a:r>
              <a:rPr lang="de-DE" sz="1600" baseline="30000" dirty="0"/>
              <a:t>    Ergänzen auf 20	</a:t>
            </a:r>
            <a:endParaRPr lang="de-DE" sz="1600" dirty="0"/>
          </a:p>
        </p:txBody>
      </p:sp>
      <p:sp>
        <p:nvSpPr>
          <p:cNvPr id="110" name="Textfeld 109"/>
          <p:cNvSpPr txBox="1"/>
          <p:nvPr/>
        </p:nvSpPr>
        <p:spPr bwMode="auto">
          <a:xfrm>
            <a:off x="808995" y="4672887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27</a:t>
            </a:r>
            <a:r>
              <a:rPr lang="de-DE" sz="1600" baseline="30000" dirty="0"/>
              <a:t>    Entbündeln (20 – ___</a:t>
            </a:r>
            <a:r>
              <a:rPr lang="de-DE" sz="1600" baseline="30000" dirty="0" smtClean="0"/>
              <a:t>)</a:t>
            </a:r>
            <a:endParaRPr lang="de-DE" sz="1600" dirty="0"/>
          </a:p>
        </p:txBody>
      </p:sp>
      <p:sp>
        <p:nvSpPr>
          <p:cNvPr id="111" name="Textfeld 110"/>
          <p:cNvSpPr txBox="1">
            <a:spLocks noChangeArrowheads="1"/>
          </p:cNvSpPr>
          <p:nvPr/>
        </p:nvSpPr>
        <p:spPr bwMode="auto">
          <a:xfrm>
            <a:off x="3497499" y="2951036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2" name="Textfeld 111"/>
          <p:cNvSpPr txBox="1">
            <a:spLocks noChangeArrowheads="1"/>
          </p:cNvSpPr>
          <p:nvPr/>
        </p:nvSpPr>
        <p:spPr bwMode="auto">
          <a:xfrm>
            <a:off x="3497499" y="1822746"/>
            <a:ext cx="119377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Textfeld 112"/>
          <p:cNvSpPr txBox="1">
            <a:spLocks noChangeArrowheads="1"/>
          </p:cNvSpPr>
          <p:nvPr/>
        </p:nvSpPr>
        <p:spPr bwMode="auto">
          <a:xfrm>
            <a:off x="3644044" y="531298"/>
            <a:ext cx="70340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4" name="Textfeld 113"/>
          <p:cNvSpPr txBox="1">
            <a:spLocks noChangeArrowheads="1"/>
          </p:cNvSpPr>
          <p:nvPr/>
        </p:nvSpPr>
        <p:spPr bwMode="auto">
          <a:xfrm>
            <a:off x="4845696" y="531298"/>
            <a:ext cx="2090681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5" name="Textfeld 114"/>
          <p:cNvSpPr txBox="1"/>
          <p:nvPr/>
        </p:nvSpPr>
        <p:spPr bwMode="auto">
          <a:xfrm>
            <a:off x="808995" y="5227554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28</a:t>
            </a:r>
            <a:r>
              <a:rPr lang="de-DE" sz="1600" baseline="30000" dirty="0"/>
              <a:t>    Unterschreitung – Halbieren</a:t>
            </a:r>
            <a:endParaRPr lang="de-DE" sz="1600" dirty="0"/>
          </a:p>
        </p:txBody>
      </p:sp>
      <p:sp>
        <p:nvSpPr>
          <p:cNvPr id="116" name="Textfeld 115"/>
          <p:cNvSpPr txBox="1">
            <a:spLocks noChangeArrowheads="1"/>
          </p:cNvSpPr>
          <p:nvPr/>
        </p:nvSpPr>
        <p:spPr bwMode="auto">
          <a:xfrm>
            <a:off x="4691279" y="1822746"/>
            <a:ext cx="1079944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7" name="Textfeld 116"/>
          <p:cNvSpPr txBox="1">
            <a:spLocks noChangeArrowheads="1"/>
          </p:cNvSpPr>
          <p:nvPr/>
        </p:nvSpPr>
        <p:spPr bwMode="auto">
          <a:xfrm>
            <a:off x="5771223" y="1822746"/>
            <a:ext cx="1079944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Textfeld 117"/>
          <p:cNvSpPr txBox="1">
            <a:spLocks noChangeArrowheads="1"/>
          </p:cNvSpPr>
          <p:nvPr/>
        </p:nvSpPr>
        <p:spPr bwMode="auto">
          <a:xfrm>
            <a:off x="4691278" y="2951036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9" name="Textfeld 118"/>
          <p:cNvSpPr txBox="1">
            <a:spLocks noChangeArrowheads="1"/>
          </p:cNvSpPr>
          <p:nvPr/>
        </p:nvSpPr>
        <p:spPr bwMode="auto">
          <a:xfrm>
            <a:off x="5771222" y="2951036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0" name="Textfeld 119"/>
          <p:cNvSpPr txBox="1">
            <a:spLocks noChangeArrowheads="1"/>
          </p:cNvSpPr>
          <p:nvPr/>
        </p:nvSpPr>
        <p:spPr bwMode="auto">
          <a:xfrm>
            <a:off x="3497499" y="3518642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1" name="Textfeld 120"/>
          <p:cNvSpPr txBox="1">
            <a:spLocks noChangeArrowheads="1"/>
          </p:cNvSpPr>
          <p:nvPr/>
        </p:nvSpPr>
        <p:spPr bwMode="auto">
          <a:xfrm>
            <a:off x="4691278" y="3518642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2" name="Textfeld 121"/>
          <p:cNvSpPr txBox="1">
            <a:spLocks noChangeArrowheads="1"/>
          </p:cNvSpPr>
          <p:nvPr/>
        </p:nvSpPr>
        <p:spPr bwMode="auto">
          <a:xfrm>
            <a:off x="5771222" y="3518642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3" name="Textfeld 122"/>
          <p:cNvSpPr txBox="1">
            <a:spLocks noChangeArrowheads="1"/>
          </p:cNvSpPr>
          <p:nvPr/>
        </p:nvSpPr>
        <p:spPr bwMode="auto">
          <a:xfrm>
            <a:off x="3497499" y="4074088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4" name="Textfeld 123"/>
          <p:cNvSpPr txBox="1">
            <a:spLocks noChangeArrowheads="1"/>
          </p:cNvSpPr>
          <p:nvPr/>
        </p:nvSpPr>
        <p:spPr bwMode="auto">
          <a:xfrm>
            <a:off x="4691278" y="407408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5" name="Textfeld 124"/>
          <p:cNvSpPr txBox="1">
            <a:spLocks noChangeArrowheads="1"/>
          </p:cNvSpPr>
          <p:nvPr/>
        </p:nvSpPr>
        <p:spPr bwMode="auto">
          <a:xfrm>
            <a:off x="5771222" y="407408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6" name="Textfeld 125"/>
          <p:cNvSpPr txBox="1"/>
          <p:nvPr/>
        </p:nvSpPr>
        <p:spPr bwMode="auto">
          <a:xfrm>
            <a:off x="808995" y="1777762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22</a:t>
            </a:r>
            <a:r>
              <a:rPr lang="de-DE" sz="1600" baseline="30000" dirty="0"/>
              <a:t>    Überschreitung – „Kraft der 5”</a:t>
            </a:r>
          </a:p>
        </p:txBody>
      </p:sp>
      <p:sp>
        <p:nvSpPr>
          <p:cNvPr id="127" name="Textfeld 126"/>
          <p:cNvSpPr txBox="1"/>
          <p:nvPr/>
        </p:nvSpPr>
        <p:spPr bwMode="auto">
          <a:xfrm>
            <a:off x="808995" y="2278842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/>
              <a:t>ZR20</a:t>
            </a:r>
            <a:r>
              <a:rPr lang="de-DE" sz="1600" b="1" baseline="30000" dirty="0"/>
              <a:t> / 23</a:t>
            </a:r>
            <a:r>
              <a:rPr lang="de-DE" sz="1600" baseline="30000" dirty="0"/>
              <a:t>    Überschreitung – </a:t>
            </a:r>
          </a:p>
          <a:p>
            <a:r>
              <a:rPr lang="de-DE" sz="1600" baseline="30000" dirty="0"/>
              <a:t>                     </a:t>
            </a:r>
            <a:r>
              <a:rPr lang="de-DE" sz="1600" baseline="30000" dirty="0" smtClean="0"/>
              <a:t> Verdoppeln </a:t>
            </a:r>
            <a:r>
              <a:rPr lang="de-DE" sz="1600" baseline="30000" dirty="0"/>
              <a:t>+ 1 / – </a:t>
            </a:r>
            <a:r>
              <a:rPr lang="de-DE" sz="1600" baseline="30000" dirty="0" smtClean="0"/>
              <a:t>1</a:t>
            </a:r>
            <a:endParaRPr lang="de-DE" sz="1600" dirty="0"/>
          </a:p>
        </p:txBody>
      </p:sp>
      <p:sp>
        <p:nvSpPr>
          <p:cNvPr id="128" name="Textfeld 127"/>
          <p:cNvSpPr txBox="1">
            <a:spLocks noChangeArrowheads="1"/>
          </p:cNvSpPr>
          <p:nvPr/>
        </p:nvSpPr>
        <p:spPr bwMode="auto">
          <a:xfrm>
            <a:off x="3497499" y="2386619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9" name="Textfeld 128"/>
          <p:cNvSpPr txBox="1">
            <a:spLocks noChangeArrowheads="1"/>
          </p:cNvSpPr>
          <p:nvPr/>
        </p:nvSpPr>
        <p:spPr bwMode="auto">
          <a:xfrm>
            <a:off x="4691278" y="2386619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0" name="Textfeld 129"/>
          <p:cNvSpPr txBox="1">
            <a:spLocks noChangeArrowheads="1"/>
          </p:cNvSpPr>
          <p:nvPr/>
        </p:nvSpPr>
        <p:spPr bwMode="auto">
          <a:xfrm>
            <a:off x="5771222" y="2386619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1" name="Textfeld 130"/>
          <p:cNvSpPr txBox="1">
            <a:spLocks noChangeArrowheads="1"/>
          </p:cNvSpPr>
          <p:nvPr/>
        </p:nvSpPr>
        <p:spPr bwMode="auto">
          <a:xfrm>
            <a:off x="3497499" y="5247461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2" name="Textfeld 131"/>
          <p:cNvSpPr txBox="1">
            <a:spLocks noChangeArrowheads="1"/>
          </p:cNvSpPr>
          <p:nvPr/>
        </p:nvSpPr>
        <p:spPr bwMode="auto">
          <a:xfrm>
            <a:off x="4691278" y="524746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3" name="Textfeld 132"/>
          <p:cNvSpPr txBox="1">
            <a:spLocks noChangeArrowheads="1"/>
          </p:cNvSpPr>
          <p:nvPr/>
        </p:nvSpPr>
        <p:spPr bwMode="auto">
          <a:xfrm>
            <a:off x="5771222" y="524746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7" name="Textfeld 136"/>
          <p:cNvSpPr txBox="1">
            <a:spLocks noChangeArrowheads="1"/>
          </p:cNvSpPr>
          <p:nvPr/>
        </p:nvSpPr>
        <p:spPr bwMode="auto">
          <a:xfrm>
            <a:off x="3497499" y="4644005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8" name="Textfeld 137"/>
          <p:cNvSpPr txBox="1">
            <a:spLocks noChangeArrowheads="1"/>
          </p:cNvSpPr>
          <p:nvPr/>
        </p:nvSpPr>
        <p:spPr bwMode="auto">
          <a:xfrm>
            <a:off x="4691278" y="464400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9" name="Textfeld 138"/>
          <p:cNvSpPr txBox="1">
            <a:spLocks noChangeArrowheads="1"/>
          </p:cNvSpPr>
          <p:nvPr/>
        </p:nvSpPr>
        <p:spPr bwMode="auto">
          <a:xfrm>
            <a:off x="5771222" y="464400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40" name="Textfeld 139"/>
          <p:cNvSpPr txBox="1"/>
          <p:nvPr/>
        </p:nvSpPr>
        <p:spPr bwMode="auto">
          <a:xfrm>
            <a:off x="808995" y="3449886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25</a:t>
            </a:r>
            <a:r>
              <a:rPr lang="de-DE" sz="1600" baseline="30000" dirty="0"/>
              <a:t>    </a:t>
            </a:r>
            <a:r>
              <a:rPr lang="de-DE" sz="1600" baseline="30000" dirty="0" smtClean="0"/>
              <a:t>Anwenden </a:t>
            </a:r>
            <a:r>
              <a:rPr lang="de-DE" sz="1600" baseline="30000" dirty="0"/>
              <a:t>von Rechenstrategien</a:t>
            </a:r>
          </a:p>
          <a:p>
            <a:r>
              <a:rPr lang="de-DE" sz="1600" baseline="30000" dirty="0"/>
              <a:t>                    </a:t>
            </a:r>
            <a:r>
              <a:rPr lang="de-DE" sz="1600" baseline="30000" dirty="0" smtClean="0"/>
              <a:t> bei </a:t>
            </a:r>
            <a:r>
              <a:rPr lang="de-DE" sz="1600" baseline="30000" dirty="0"/>
              <a:t>Überschreitungen </a:t>
            </a:r>
          </a:p>
        </p:txBody>
      </p:sp>
      <p:sp>
        <p:nvSpPr>
          <p:cNvPr id="176" name="Textfeld 175"/>
          <p:cNvSpPr txBox="1"/>
          <p:nvPr/>
        </p:nvSpPr>
        <p:spPr bwMode="auto">
          <a:xfrm>
            <a:off x="808995" y="5816761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29 </a:t>
            </a:r>
            <a:r>
              <a:rPr lang="de-DE" sz="1600" baseline="30000" dirty="0"/>
              <a:t>   Unterschreitung – „Kraft der 5</a:t>
            </a:r>
            <a:r>
              <a:rPr lang="de-DE" sz="1600" baseline="30000" dirty="0" smtClean="0"/>
              <a:t>”</a:t>
            </a:r>
            <a:endParaRPr lang="de-DE" sz="1600" dirty="0"/>
          </a:p>
        </p:txBody>
      </p:sp>
      <p:sp>
        <p:nvSpPr>
          <p:cNvPr id="177" name="Textfeld 176"/>
          <p:cNvSpPr txBox="1">
            <a:spLocks noChangeArrowheads="1"/>
          </p:cNvSpPr>
          <p:nvPr/>
        </p:nvSpPr>
        <p:spPr bwMode="auto">
          <a:xfrm>
            <a:off x="3497499" y="5816761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78" name="Textfeld 177"/>
          <p:cNvSpPr txBox="1">
            <a:spLocks noChangeArrowheads="1"/>
          </p:cNvSpPr>
          <p:nvPr/>
        </p:nvSpPr>
        <p:spPr bwMode="auto">
          <a:xfrm>
            <a:off x="4691278" y="581676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79" name="Textfeld 178"/>
          <p:cNvSpPr txBox="1">
            <a:spLocks noChangeArrowheads="1"/>
          </p:cNvSpPr>
          <p:nvPr/>
        </p:nvSpPr>
        <p:spPr bwMode="auto">
          <a:xfrm>
            <a:off x="5771222" y="581676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0" name="Textfeld 179"/>
          <p:cNvSpPr txBox="1"/>
          <p:nvPr/>
        </p:nvSpPr>
        <p:spPr bwMode="auto">
          <a:xfrm>
            <a:off x="808995" y="6311970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30</a:t>
            </a:r>
            <a:r>
              <a:rPr lang="de-DE" sz="1600" baseline="30000" dirty="0"/>
              <a:t>    Unterschreitung – Zehnernähe</a:t>
            </a:r>
          </a:p>
          <a:p>
            <a:r>
              <a:rPr lang="de-DE" sz="1600" baseline="30000" dirty="0"/>
              <a:t>                   </a:t>
            </a:r>
            <a:r>
              <a:rPr lang="de-DE" sz="1600" baseline="30000" dirty="0" smtClean="0"/>
              <a:t>  </a:t>
            </a:r>
            <a:r>
              <a:rPr lang="de-DE" sz="1600" baseline="30000" dirty="0"/>
              <a:t>(11 – ___ , ___ – 9)	</a:t>
            </a:r>
            <a:endParaRPr lang="de-DE" sz="1600" dirty="0"/>
          </a:p>
        </p:txBody>
      </p:sp>
      <p:sp>
        <p:nvSpPr>
          <p:cNvPr id="181" name="Textfeld 180"/>
          <p:cNvSpPr txBox="1">
            <a:spLocks noChangeArrowheads="1"/>
          </p:cNvSpPr>
          <p:nvPr/>
        </p:nvSpPr>
        <p:spPr bwMode="auto">
          <a:xfrm>
            <a:off x="3497499" y="6358520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2" name="Textfeld 181"/>
          <p:cNvSpPr txBox="1">
            <a:spLocks noChangeArrowheads="1"/>
          </p:cNvSpPr>
          <p:nvPr/>
        </p:nvSpPr>
        <p:spPr bwMode="auto">
          <a:xfrm>
            <a:off x="4691278" y="6358520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3" name="Textfeld 182"/>
          <p:cNvSpPr txBox="1">
            <a:spLocks noChangeArrowheads="1"/>
          </p:cNvSpPr>
          <p:nvPr/>
        </p:nvSpPr>
        <p:spPr bwMode="auto">
          <a:xfrm>
            <a:off x="5771222" y="6358520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4" name="Textfeld 183"/>
          <p:cNvSpPr txBox="1"/>
          <p:nvPr/>
        </p:nvSpPr>
        <p:spPr bwMode="auto">
          <a:xfrm>
            <a:off x="808995" y="6901660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31</a:t>
            </a:r>
            <a:r>
              <a:rPr lang="de-DE" sz="1600" baseline="30000" dirty="0"/>
              <a:t>    Unterschreitung – Zehnernähe </a:t>
            </a:r>
          </a:p>
          <a:p>
            <a:r>
              <a:rPr lang="de-DE" sz="1600" baseline="30000" dirty="0"/>
              <a:t>                   </a:t>
            </a:r>
            <a:r>
              <a:rPr lang="de-DE" sz="1600" baseline="30000" dirty="0" smtClean="0"/>
              <a:t>  </a:t>
            </a:r>
            <a:r>
              <a:rPr lang="de-DE" sz="1600" baseline="30000" dirty="0"/>
              <a:t>(Ergebnis 9) und Nachbaraufgaben</a:t>
            </a:r>
            <a:endParaRPr lang="de-DE" sz="1600" dirty="0"/>
          </a:p>
        </p:txBody>
      </p:sp>
      <p:sp>
        <p:nvSpPr>
          <p:cNvPr id="185" name="Textfeld 184"/>
          <p:cNvSpPr txBox="1">
            <a:spLocks noChangeArrowheads="1"/>
          </p:cNvSpPr>
          <p:nvPr/>
        </p:nvSpPr>
        <p:spPr bwMode="auto">
          <a:xfrm>
            <a:off x="3497499" y="6965972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6" name="Textfeld 185"/>
          <p:cNvSpPr txBox="1">
            <a:spLocks noChangeArrowheads="1"/>
          </p:cNvSpPr>
          <p:nvPr/>
        </p:nvSpPr>
        <p:spPr bwMode="auto">
          <a:xfrm>
            <a:off x="4691278" y="6965972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7" name="Textfeld 186"/>
          <p:cNvSpPr txBox="1">
            <a:spLocks noChangeArrowheads="1"/>
          </p:cNvSpPr>
          <p:nvPr/>
        </p:nvSpPr>
        <p:spPr bwMode="auto">
          <a:xfrm>
            <a:off x="5771222" y="6965972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8" name="Textfeld 187"/>
          <p:cNvSpPr txBox="1"/>
          <p:nvPr/>
        </p:nvSpPr>
        <p:spPr bwMode="auto">
          <a:xfrm>
            <a:off x="808995" y="7478942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32</a:t>
            </a:r>
            <a:r>
              <a:rPr lang="de-DE" sz="1600" baseline="30000" dirty="0"/>
              <a:t>    Anwenden von Rechenstrategien</a:t>
            </a:r>
          </a:p>
          <a:p>
            <a:r>
              <a:rPr lang="de-DE" sz="1600" baseline="30000" dirty="0"/>
              <a:t>                </a:t>
            </a:r>
            <a:r>
              <a:rPr lang="de-DE" sz="1600" baseline="30000" dirty="0" smtClean="0"/>
              <a:t>     </a:t>
            </a:r>
            <a:r>
              <a:rPr lang="de-DE" sz="1600" baseline="30000" dirty="0"/>
              <a:t>bei Unterschreitungen </a:t>
            </a:r>
          </a:p>
        </p:txBody>
      </p:sp>
      <p:sp>
        <p:nvSpPr>
          <p:cNvPr id="189" name="Textfeld 188"/>
          <p:cNvSpPr txBox="1">
            <a:spLocks noChangeArrowheads="1"/>
          </p:cNvSpPr>
          <p:nvPr/>
        </p:nvSpPr>
        <p:spPr bwMode="auto">
          <a:xfrm>
            <a:off x="3497499" y="7524883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90" name="Textfeld 189"/>
          <p:cNvSpPr txBox="1">
            <a:spLocks noChangeArrowheads="1"/>
          </p:cNvSpPr>
          <p:nvPr/>
        </p:nvSpPr>
        <p:spPr bwMode="auto">
          <a:xfrm>
            <a:off x="4691278" y="752488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91" name="Textfeld 190"/>
          <p:cNvSpPr txBox="1">
            <a:spLocks noChangeArrowheads="1"/>
          </p:cNvSpPr>
          <p:nvPr/>
        </p:nvSpPr>
        <p:spPr bwMode="auto">
          <a:xfrm>
            <a:off x="5771222" y="752488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407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 bwMode="auto">
          <a:xfrm>
            <a:off x="837148" y="2248275"/>
            <a:ext cx="25987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de-DE" sz="1800" b="1" baseline="30000" dirty="0">
                <a:cs typeface="Calibri"/>
              </a:rPr>
              <a:t> Mengenvorstellung</a:t>
            </a:r>
            <a:endParaRPr lang="de-DE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898798" y="2875698"/>
            <a:ext cx="2598700" cy="19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de-DE" sz="1600" b="1" baseline="30000" dirty="0">
                <a:cs typeface="Calibri"/>
              </a:rPr>
              <a:t>D / 1    </a:t>
            </a:r>
            <a:r>
              <a:rPr lang="de-DE" sz="1600" baseline="30000" dirty="0">
                <a:cs typeface="Calibri"/>
              </a:rPr>
              <a:t> </a:t>
            </a:r>
            <a:r>
              <a:rPr lang="de-DE" sz="1600" baseline="30000" dirty="0" smtClean="0">
                <a:cs typeface="Calibri"/>
              </a:rPr>
              <a:t>Muster </a:t>
            </a:r>
            <a:r>
              <a:rPr lang="de-DE" sz="1600" baseline="30000" dirty="0">
                <a:cs typeface="Calibri"/>
              </a:rPr>
              <a:t>fortsetzen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898798" y="3491152"/>
            <a:ext cx="2598700" cy="19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de-DE" sz="1600" b="1" baseline="30000" dirty="0">
                <a:cs typeface="Calibri"/>
              </a:rPr>
              <a:t>D / 2</a:t>
            </a:r>
            <a:r>
              <a:rPr lang="de-DE" sz="1600" baseline="30000" dirty="0">
                <a:cs typeface="Calibri"/>
              </a:rPr>
              <a:t>     </a:t>
            </a:r>
            <a:r>
              <a:rPr lang="de-DE" sz="1600" baseline="30000" dirty="0" smtClean="0">
                <a:cs typeface="Calibri"/>
              </a:rPr>
              <a:t>Konstanz </a:t>
            </a:r>
            <a:r>
              <a:rPr lang="de-DE" sz="1600" baseline="30000" dirty="0">
                <a:cs typeface="Calibri"/>
              </a:rPr>
              <a:t>der Menge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898798" y="4106343"/>
            <a:ext cx="2598700" cy="19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de-DE" sz="1600" b="1" baseline="30000" dirty="0">
                <a:cs typeface="Calibri"/>
              </a:rPr>
              <a:t>D / 3</a:t>
            </a:r>
            <a:r>
              <a:rPr lang="de-DE" sz="1600" baseline="30000" dirty="0">
                <a:cs typeface="Calibri"/>
              </a:rPr>
              <a:t>     </a:t>
            </a:r>
            <a:r>
              <a:rPr lang="de-DE" sz="1600" baseline="30000" dirty="0" smtClean="0">
                <a:cs typeface="Calibri"/>
              </a:rPr>
              <a:t>Mengen vergleichen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>
            <a:off x="898798" y="4721797"/>
            <a:ext cx="2598700" cy="19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de-DE" sz="1600" b="1" baseline="30000" dirty="0">
                <a:cs typeface="Calibri"/>
              </a:rPr>
              <a:t>D / 4</a:t>
            </a:r>
            <a:r>
              <a:rPr lang="de-DE" sz="1600" baseline="30000" dirty="0">
                <a:cs typeface="Calibri"/>
              </a:rPr>
              <a:t>     </a:t>
            </a:r>
            <a:r>
              <a:rPr lang="de-DE" sz="1600" baseline="30000" dirty="0" smtClean="0">
                <a:cs typeface="Calibri"/>
              </a:rPr>
              <a:t>Kardinalzahl </a:t>
            </a:r>
            <a:r>
              <a:rPr lang="de-DE" sz="1600" baseline="30000" dirty="0">
                <a:cs typeface="Calibri"/>
              </a:rPr>
              <a:t>und Ordinalzahl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898798" y="5295974"/>
            <a:ext cx="25987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de-DE" sz="1800" b="1" baseline="30000" dirty="0" smtClean="0">
                <a:cs typeface="Calibri"/>
              </a:rPr>
              <a:t>Aufbau </a:t>
            </a:r>
            <a:r>
              <a:rPr lang="de-DE" sz="1800" b="1" baseline="30000" dirty="0">
                <a:cs typeface="Calibri"/>
              </a:rPr>
              <a:t>des Zahlenraums 10</a:t>
            </a:r>
            <a:endParaRPr lang="de-DE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1" name="Textfeld 10"/>
          <p:cNvSpPr txBox="1"/>
          <p:nvPr/>
        </p:nvSpPr>
        <p:spPr bwMode="auto">
          <a:xfrm>
            <a:off x="898798" y="5855004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5</a:t>
            </a:r>
            <a:r>
              <a:rPr lang="de-DE" sz="1600" baseline="30000" dirty="0">
                <a:cs typeface="Calibri"/>
              </a:rPr>
              <a:t>     </a:t>
            </a:r>
            <a:r>
              <a:rPr lang="de-DE" sz="1600" baseline="30000" dirty="0" smtClean="0">
                <a:cs typeface="Calibri"/>
              </a:rPr>
              <a:t>Zahlwortreihe </a:t>
            </a:r>
            <a:r>
              <a:rPr lang="de-DE" sz="1600" baseline="30000" dirty="0">
                <a:cs typeface="Calibri"/>
              </a:rPr>
              <a:t>bis 10 aufsteigend und </a:t>
            </a:r>
          </a:p>
          <a:p>
            <a:r>
              <a:rPr lang="de-DE" sz="1600" baseline="30000" dirty="0">
                <a:cs typeface="Calibri"/>
              </a:rPr>
              <a:t>              von 10 absteigend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898798" y="6562301"/>
            <a:ext cx="2598700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>
                <a:cs typeface="Calibri"/>
              </a:rPr>
              <a:t>D</a:t>
            </a:r>
            <a:r>
              <a:rPr lang="de-DE" sz="1600" b="1" baseline="30000" dirty="0">
                <a:cs typeface="Calibri"/>
              </a:rPr>
              <a:t> / 6</a:t>
            </a:r>
            <a:r>
              <a:rPr lang="de-DE" sz="1600" baseline="30000" dirty="0">
                <a:cs typeface="Calibri"/>
              </a:rPr>
              <a:t>     </a:t>
            </a:r>
            <a:r>
              <a:rPr lang="de-DE" sz="1600" baseline="30000" dirty="0" smtClean="0">
                <a:cs typeface="Calibri"/>
              </a:rPr>
              <a:t>Zählen</a:t>
            </a:r>
            <a:endParaRPr lang="de-DE" sz="1600" baseline="30000" dirty="0">
              <a:cs typeface="Calibri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898798" y="7095681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>
                <a:cs typeface="Calibri"/>
              </a:rPr>
              <a:t>D</a:t>
            </a:r>
            <a:r>
              <a:rPr lang="de-DE" sz="1600" b="1" baseline="30000" dirty="0">
                <a:cs typeface="Calibri"/>
              </a:rPr>
              <a:t> / 7</a:t>
            </a:r>
            <a:r>
              <a:rPr lang="de-DE" sz="1600" baseline="30000" dirty="0">
                <a:cs typeface="Calibri"/>
              </a:rPr>
              <a:t>    </a:t>
            </a:r>
            <a:r>
              <a:rPr lang="de-DE" sz="1600" baseline="30000" dirty="0" smtClean="0">
                <a:cs typeface="Calibri"/>
              </a:rPr>
              <a:t> Von </a:t>
            </a:r>
            <a:r>
              <a:rPr lang="de-DE" sz="1600" baseline="30000" dirty="0">
                <a:cs typeface="Calibri"/>
              </a:rPr>
              <a:t>einer bestimmten Zahl </a:t>
            </a:r>
          </a:p>
          <a:p>
            <a:r>
              <a:rPr lang="de-DE" sz="1600" baseline="30000" dirty="0" smtClean="0">
                <a:cs typeface="Calibri"/>
              </a:rPr>
              <a:t>              weiterzählen </a:t>
            </a:r>
            <a:r>
              <a:rPr lang="de-DE" sz="1600" baseline="30000" dirty="0">
                <a:cs typeface="Calibri"/>
              </a:rPr>
              <a:t>– vorwärts und rückwärts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898798" y="7730673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8</a:t>
            </a:r>
            <a:r>
              <a:rPr lang="de-DE" sz="1600" baseline="30000" dirty="0">
                <a:cs typeface="Calibri"/>
              </a:rPr>
              <a:t>     </a:t>
            </a:r>
            <a:r>
              <a:rPr lang="de-DE" sz="1600" baseline="30000" dirty="0" smtClean="0">
                <a:cs typeface="Calibri"/>
              </a:rPr>
              <a:t>Anzahl </a:t>
            </a:r>
            <a:r>
              <a:rPr lang="de-DE" sz="1600" baseline="30000" dirty="0">
                <a:cs typeface="Calibri"/>
              </a:rPr>
              <a:t>der Finger an einer Hand </a:t>
            </a:r>
          </a:p>
          <a:p>
            <a:r>
              <a:rPr lang="de-DE" sz="1600" baseline="30000" dirty="0">
                <a:cs typeface="Calibri"/>
              </a:rPr>
              <a:t>              bzw. an zwei Händen</a:t>
            </a:r>
          </a:p>
        </p:txBody>
      </p:sp>
      <p:sp>
        <p:nvSpPr>
          <p:cNvPr id="15" name="Textfeld 14"/>
          <p:cNvSpPr txBox="1"/>
          <p:nvPr/>
        </p:nvSpPr>
        <p:spPr bwMode="auto">
          <a:xfrm>
            <a:off x="898798" y="8398894"/>
            <a:ext cx="2598700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9   </a:t>
            </a:r>
            <a:r>
              <a:rPr lang="de-DE" sz="1600" baseline="30000" dirty="0">
                <a:cs typeface="Calibri"/>
              </a:rPr>
              <a:t>  </a:t>
            </a:r>
            <a:r>
              <a:rPr lang="de-DE" sz="1600" baseline="30000" dirty="0" smtClean="0">
                <a:cs typeface="Calibri"/>
              </a:rPr>
              <a:t>Fingerbilder </a:t>
            </a:r>
            <a:r>
              <a:rPr lang="de-DE" sz="1600" baseline="30000" dirty="0">
                <a:cs typeface="Calibri"/>
              </a:rPr>
              <a:t>benennen und  zeigen</a:t>
            </a:r>
          </a:p>
        </p:txBody>
      </p:sp>
      <p:sp>
        <p:nvSpPr>
          <p:cNvPr id="16" name="Textfeld 15"/>
          <p:cNvSpPr txBox="1"/>
          <p:nvPr/>
        </p:nvSpPr>
        <p:spPr bwMode="auto">
          <a:xfrm>
            <a:off x="898798" y="8922506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10</a:t>
            </a:r>
            <a:r>
              <a:rPr lang="de-DE" sz="1600" baseline="30000" dirty="0">
                <a:cs typeface="Calibri"/>
              </a:rPr>
              <a:t>   </a:t>
            </a:r>
            <a:r>
              <a:rPr lang="de-DE" sz="1600" baseline="30000" dirty="0" smtClean="0">
                <a:cs typeface="Calibri"/>
              </a:rPr>
              <a:t>Zehnerfeld </a:t>
            </a:r>
            <a:r>
              <a:rPr lang="de-DE" sz="1600" baseline="30000" dirty="0">
                <a:cs typeface="Calibri"/>
              </a:rPr>
              <a:t>– Mengen „quasi-simultan”  </a:t>
            </a:r>
          </a:p>
          <a:p>
            <a:r>
              <a:rPr lang="de-DE" sz="1600" baseline="30000" dirty="0">
                <a:cs typeface="Calibri"/>
              </a:rPr>
              <a:t>              erkennen und  benennen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3497499" y="2903478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4777308" y="2903478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3497499" y="3491152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4777308" y="3491152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3497499" y="4106343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4777308" y="4106343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3497499" y="4695803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4777308" y="4695803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3497499" y="5985809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4777308" y="5985809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3497499" y="6562301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4777308" y="6562301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3497499" y="7206948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4777308" y="7206948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3497499" y="7786625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4777308" y="7786625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3497499" y="8389762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4777308" y="8389762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3497499" y="8968803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4777308" y="8968803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1" name="Textfeld 40"/>
          <p:cNvSpPr txBox="1">
            <a:spLocks noChangeArrowheads="1"/>
          </p:cNvSpPr>
          <p:nvPr/>
        </p:nvSpPr>
        <p:spPr bwMode="auto">
          <a:xfrm>
            <a:off x="3644044" y="509400"/>
            <a:ext cx="70340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4845696" y="509400"/>
            <a:ext cx="2090681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4775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898798" y="1762006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>
                <a:cs typeface="Calibri"/>
              </a:rPr>
              <a:t>D</a:t>
            </a:r>
            <a:r>
              <a:rPr lang="de-DE" sz="1600" b="1" baseline="30000" dirty="0">
                <a:cs typeface="Calibri"/>
              </a:rPr>
              <a:t> / 11</a:t>
            </a:r>
            <a:r>
              <a:rPr lang="de-DE" sz="1600" baseline="30000" dirty="0">
                <a:cs typeface="Calibri"/>
              </a:rPr>
              <a:t>   </a:t>
            </a:r>
            <a:r>
              <a:rPr lang="de-DE" sz="1600" baseline="30000" dirty="0" smtClean="0">
                <a:cs typeface="Calibri"/>
              </a:rPr>
              <a:t>Nachbarzahlen </a:t>
            </a:r>
            <a:r>
              <a:rPr lang="de-DE" sz="1600" baseline="30000" dirty="0">
                <a:cs typeface="Calibri"/>
              </a:rPr>
              <a:t>– um eins mehr /  </a:t>
            </a:r>
          </a:p>
          <a:p>
            <a:r>
              <a:rPr lang="de-DE" sz="1600" baseline="30000" dirty="0">
                <a:cs typeface="Calibri"/>
              </a:rPr>
              <a:t>              um eins weniger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898798" y="2426317"/>
            <a:ext cx="2598700" cy="19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de-DE" sz="1600" b="1" baseline="30000" dirty="0">
                <a:cs typeface="Calibri"/>
              </a:rPr>
              <a:t>D / 12   </a:t>
            </a:r>
            <a:r>
              <a:rPr lang="de-DE" sz="1600" baseline="30000" dirty="0" smtClean="0">
                <a:cs typeface="Calibri"/>
              </a:rPr>
              <a:t>Zahlen </a:t>
            </a:r>
            <a:r>
              <a:rPr lang="de-DE" sz="1600" baseline="30000" dirty="0">
                <a:cs typeface="Calibri"/>
              </a:rPr>
              <a:t>benennen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898798" y="3041508"/>
            <a:ext cx="2598700" cy="19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de-DE" sz="1600" b="1" baseline="30000" dirty="0">
                <a:cs typeface="Calibri"/>
              </a:rPr>
              <a:t>D / 13</a:t>
            </a:r>
            <a:r>
              <a:rPr lang="de-DE" sz="1600" baseline="30000" dirty="0">
                <a:cs typeface="Calibri"/>
              </a:rPr>
              <a:t>  </a:t>
            </a:r>
            <a:r>
              <a:rPr lang="de-DE" sz="1600" baseline="30000" dirty="0" smtClean="0">
                <a:cs typeface="Calibri"/>
              </a:rPr>
              <a:t> </a:t>
            </a:r>
            <a:r>
              <a:rPr lang="de-DE" sz="1600" baseline="30000" dirty="0">
                <a:cs typeface="Calibri"/>
              </a:rPr>
              <a:t>Zahlenansage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898798" y="3617874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14   </a:t>
            </a:r>
            <a:r>
              <a:rPr lang="de-DE" sz="1600" baseline="30000" dirty="0" smtClean="0">
                <a:cs typeface="Calibri"/>
              </a:rPr>
              <a:t>Strukturierte </a:t>
            </a:r>
            <a:r>
              <a:rPr lang="de-DE" sz="1600" baseline="30000" dirty="0">
                <a:cs typeface="Calibri"/>
              </a:rPr>
              <a:t>Mengen den </a:t>
            </a:r>
          </a:p>
          <a:p>
            <a:r>
              <a:rPr lang="de-DE" sz="1600" baseline="30000" dirty="0">
                <a:cs typeface="Calibri"/>
              </a:rPr>
              <a:t>              Zahlen zuordnen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898798" y="4883809"/>
            <a:ext cx="25987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800" b="1" baseline="30000" dirty="0" smtClean="0">
                <a:cs typeface="Calibri"/>
              </a:rPr>
              <a:t>Rechenoperationen </a:t>
            </a:r>
            <a:r>
              <a:rPr lang="de-DE" sz="1800" b="1" baseline="30000" dirty="0">
                <a:cs typeface="Calibri"/>
              </a:rPr>
              <a:t>im Zahlenraum </a:t>
            </a:r>
            <a:r>
              <a:rPr lang="de-DE" sz="1800" b="1" baseline="30000" dirty="0" smtClean="0">
                <a:cs typeface="Calibri"/>
              </a:rPr>
              <a:t>10</a:t>
            </a:r>
            <a:endParaRPr lang="de-DE" sz="1800" dirty="0">
              <a:cs typeface="Calibri"/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>
            <a:off x="898798" y="5444699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16  </a:t>
            </a:r>
            <a:r>
              <a:rPr lang="de-DE" sz="1600" baseline="30000" dirty="0">
                <a:cs typeface="Calibri"/>
              </a:rPr>
              <a:t> </a:t>
            </a:r>
            <a:r>
              <a:rPr lang="de-DE" sz="1600" baseline="30000" dirty="0" smtClean="0">
                <a:cs typeface="Calibri"/>
              </a:rPr>
              <a:t>Operationsverständnis </a:t>
            </a:r>
            <a:endParaRPr lang="de-DE" sz="1600" baseline="30000" dirty="0">
              <a:cs typeface="Calibri"/>
            </a:endParaRPr>
          </a:p>
          <a:p>
            <a:r>
              <a:rPr lang="de-DE" sz="1600" baseline="30000" dirty="0">
                <a:cs typeface="Calibri"/>
              </a:rPr>
              <a:t>              bei der Addition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898798" y="6112233"/>
            <a:ext cx="2598700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17</a:t>
            </a:r>
            <a:r>
              <a:rPr lang="de-DE" sz="1600" baseline="30000" dirty="0">
                <a:cs typeface="Calibri"/>
              </a:rPr>
              <a:t>   </a:t>
            </a:r>
            <a:r>
              <a:rPr lang="de-DE" sz="1600" baseline="30000" dirty="0" smtClean="0">
                <a:cs typeface="Calibri"/>
              </a:rPr>
              <a:t>Additionen </a:t>
            </a:r>
            <a:r>
              <a:rPr lang="de-DE" sz="1600" baseline="30000" dirty="0">
                <a:cs typeface="Calibri"/>
              </a:rPr>
              <a:t>im Zahlenraum </a:t>
            </a:r>
            <a:r>
              <a:rPr lang="de-DE" sz="1600" baseline="30000" dirty="0" smtClean="0">
                <a:cs typeface="Calibri"/>
              </a:rPr>
              <a:t>10</a:t>
            </a:r>
            <a:endParaRPr lang="de-DE" sz="1600" dirty="0">
              <a:cs typeface="Calibri"/>
            </a:endParaRPr>
          </a:p>
        </p:txBody>
      </p:sp>
      <p:sp>
        <p:nvSpPr>
          <p:cNvPr id="11" name="Textfeld 10"/>
          <p:cNvSpPr txBox="1"/>
          <p:nvPr/>
        </p:nvSpPr>
        <p:spPr bwMode="auto">
          <a:xfrm>
            <a:off x="898798" y="6646300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>
                <a:cs typeface="Calibri"/>
              </a:rPr>
              <a:t>D</a:t>
            </a:r>
            <a:r>
              <a:rPr lang="de-DE" sz="1600" b="1" baseline="30000" dirty="0">
                <a:cs typeface="Calibri"/>
              </a:rPr>
              <a:t> / 18</a:t>
            </a:r>
            <a:r>
              <a:rPr lang="de-DE" sz="1600" baseline="30000" dirty="0">
                <a:cs typeface="Calibri"/>
              </a:rPr>
              <a:t>   </a:t>
            </a:r>
            <a:r>
              <a:rPr lang="de-DE" sz="1600" baseline="30000" dirty="0" smtClean="0">
                <a:cs typeface="Calibri"/>
              </a:rPr>
              <a:t>Operationsverständnis</a:t>
            </a:r>
            <a:endParaRPr lang="de-DE" sz="1600" baseline="30000" dirty="0">
              <a:cs typeface="Calibri"/>
            </a:endParaRPr>
          </a:p>
          <a:p>
            <a:r>
              <a:rPr lang="de-DE" sz="1600" baseline="30000" dirty="0">
                <a:cs typeface="Calibri"/>
              </a:rPr>
              <a:t>              bei der Subtraktion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898798" y="7324289"/>
            <a:ext cx="2598700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19</a:t>
            </a:r>
            <a:r>
              <a:rPr lang="de-DE" sz="1600" baseline="30000" dirty="0">
                <a:cs typeface="Calibri"/>
              </a:rPr>
              <a:t>  </a:t>
            </a:r>
            <a:r>
              <a:rPr lang="de-DE" sz="1600" baseline="30000" dirty="0" smtClean="0">
                <a:cs typeface="Calibri"/>
              </a:rPr>
              <a:t> Subtraktionen </a:t>
            </a:r>
            <a:r>
              <a:rPr lang="de-DE" sz="1600" baseline="30000" dirty="0">
                <a:cs typeface="Calibri"/>
              </a:rPr>
              <a:t>im Zahlenraum </a:t>
            </a:r>
            <a:r>
              <a:rPr lang="de-DE" sz="1600" baseline="30000" dirty="0" smtClean="0">
                <a:cs typeface="Calibri"/>
              </a:rPr>
              <a:t>10 </a:t>
            </a:r>
            <a:endParaRPr lang="de-DE" sz="1600" dirty="0">
              <a:cs typeface="Calibri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898798" y="8577099"/>
            <a:ext cx="2598700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20  </a:t>
            </a:r>
            <a:r>
              <a:rPr lang="de-DE" sz="1600" baseline="30000" dirty="0">
                <a:cs typeface="Calibri"/>
              </a:rPr>
              <a:t> </a:t>
            </a:r>
            <a:r>
              <a:rPr lang="de-DE" sz="1600" baseline="30000" dirty="0" smtClean="0">
                <a:cs typeface="Calibri"/>
              </a:rPr>
              <a:t>10er</a:t>
            </a:r>
            <a:r>
              <a:rPr lang="de-DE" sz="1600" baseline="30000" dirty="0">
                <a:cs typeface="Calibri"/>
              </a:rPr>
              <a:t>-Bündelung</a:t>
            </a:r>
          </a:p>
        </p:txBody>
      </p:sp>
      <p:sp>
        <p:nvSpPr>
          <p:cNvPr id="14" name="Textfeld 13"/>
          <p:cNvSpPr txBox="1"/>
          <p:nvPr/>
        </p:nvSpPr>
        <p:spPr bwMode="auto">
          <a:xfrm>
            <a:off x="898798" y="4266557"/>
            <a:ext cx="2598700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15</a:t>
            </a:r>
            <a:r>
              <a:rPr lang="de-DE" sz="1600" baseline="30000" dirty="0">
                <a:cs typeface="Calibri"/>
              </a:rPr>
              <a:t>   </a:t>
            </a:r>
            <a:r>
              <a:rPr lang="de-DE" sz="1600" baseline="30000" dirty="0" smtClean="0">
                <a:cs typeface="Calibri"/>
              </a:rPr>
              <a:t>Zahlzerlegungen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5" name="Textfeld 14"/>
          <p:cNvSpPr txBox="1"/>
          <p:nvPr/>
        </p:nvSpPr>
        <p:spPr bwMode="auto">
          <a:xfrm>
            <a:off x="898798" y="7965491"/>
            <a:ext cx="25987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800" b="1" baseline="30000" dirty="0">
                <a:cs typeface="Calibri"/>
              </a:rPr>
              <a:t>Aufbau des Zahlenraums 20</a:t>
            </a:r>
            <a:endParaRPr lang="de-DE" sz="1800" dirty="0">
              <a:cs typeface="Calibri"/>
            </a:endParaRPr>
          </a:p>
        </p:txBody>
      </p:sp>
      <p:sp>
        <p:nvSpPr>
          <p:cNvPr id="16" name="Textfeld 15"/>
          <p:cNvSpPr txBox="1"/>
          <p:nvPr/>
        </p:nvSpPr>
        <p:spPr bwMode="auto">
          <a:xfrm>
            <a:off x="898798" y="9098350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>
                <a:cs typeface="Calibri"/>
              </a:rPr>
              <a:t>D</a:t>
            </a:r>
            <a:r>
              <a:rPr lang="de-DE" sz="1600" b="1" baseline="30000" dirty="0">
                <a:cs typeface="Calibri"/>
              </a:rPr>
              <a:t> / 21</a:t>
            </a:r>
            <a:r>
              <a:rPr lang="de-DE" sz="1600" baseline="30000" dirty="0">
                <a:cs typeface="Calibri"/>
              </a:rPr>
              <a:t>   </a:t>
            </a:r>
            <a:r>
              <a:rPr lang="de-DE" sz="1600" baseline="30000" dirty="0" smtClean="0">
                <a:cs typeface="Calibri"/>
              </a:rPr>
              <a:t>Zahlwortreihe </a:t>
            </a:r>
            <a:r>
              <a:rPr lang="de-DE" sz="1600" baseline="30000" dirty="0">
                <a:cs typeface="Calibri"/>
              </a:rPr>
              <a:t>bis 20 aufsteigend </a:t>
            </a:r>
            <a:r>
              <a:rPr lang="de-DE" sz="1600" baseline="30000" dirty="0" smtClean="0">
                <a:cs typeface="Calibri"/>
              </a:rPr>
              <a:t>und </a:t>
            </a:r>
            <a:endParaRPr lang="de-DE" sz="1600" baseline="30000" dirty="0">
              <a:cs typeface="Calibri"/>
            </a:endParaRPr>
          </a:p>
          <a:p>
            <a:r>
              <a:rPr lang="de-DE" sz="1600" baseline="30000" dirty="0">
                <a:cs typeface="Calibri"/>
              </a:rPr>
              <a:t>              von 20 absteigend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3497499" y="3079320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4777308" y="3079320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3497499" y="3676763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4777308" y="3676763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3497499" y="4291954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4777308" y="4291954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3497499" y="6138573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4777308" y="6138573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3497499" y="6715065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4777308" y="6715065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3497499" y="7340174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4777308" y="7340174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3497499" y="5507755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4777308" y="5507755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3497499" y="8575373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4777308" y="8575373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3497499" y="9154414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4777308" y="9154414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3497499" y="2412610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1" name="Textfeld 40"/>
          <p:cNvSpPr txBox="1">
            <a:spLocks noChangeArrowheads="1"/>
          </p:cNvSpPr>
          <p:nvPr/>
        </p:nvSpPr>
        <p:spPr bwMode="auto">
          <a:xfrm>
            <a:off x="4777308" y="2412610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3497499" y="1839796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4777308" y="1839796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3644044" y="509400"/>
            <a:ext cx="70340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4845696" y="509400"/>
            <a:ext cx="2090681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342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898798" y="1762006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>
                <a:cs typeface="Calibri"/>
              </a:rPr>
              <a:t>D</a:t>
            </a:r>
            <a:r>
              <a:rPr lang="de-DE" sz="1600" b="1" baseline="30000" dirty="0">
                <a:cs typeface="Calibri"/>
              </a:rPr>
              <a:t> / 22   </a:t>
            </a:r>
            <a:r>
              <a:rPr lang="de-DE" sz="1600" baseline="30000" dirty="0" smtClean="0">
                <a:cs typeface="Calibri"/>
              </a:rPr>
              <a:t>Von </a:t>
            </a:r>
            <a:r>
              <a:rPr lang="de-DE" sz="1600" baseline="30000" dirty="0">
                <a:cs typeface="Calibri"/>
              </a:rPr>
              <a:t>einer bestimmten Zahl </a:t>
            </a:r>
          </a:p>
          <a:p>
            <a:r>
              <a:rPr lang="de-DE" sz="1600" baseline="30000" dirty="0">
                <a:cs typeface="Calibri"/>
              </a:rPr>
              <a:t>              weiterzählen und zurückzählen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898798" y="2309270"/>
            <a:ext cx="2598700" cy="49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>
                <a:cs typeface="Calibri"/>
              </a:rPr>
              <a:t>D</a:t>
            </a:r>
            <a:r>
              <a:rPr lang="de-DE" sz="1600" b="1" baseline="30000" dirty="0">
                <a:cs typeface="Calibri"/>
              </a:rPr>
              <a:t> / 23</a:t>
            </a:r>
            <a:r>
              <a:rPr lang="de-DE" sz="1600" baseline="30000" dirty="0">
                <a:cs typeface="Calibri"/>
              </a:rPr>
              <a:t>   </a:t>
            </a:r>
            <a:r>
              <a:rPr lang="de-DE" sz="1600" baseline="30000" dirty="0" smtClean="0">
                <a:cs typeface="Calibri"/>
              </a:rPr>
              <a:t>Zwanzigerfeld </a:t>
            </a:r>
            <a:r>
              <a:rPr lang="de-DE" sz="1600" baseline="30000" dirty="0">
                <a:cs typeface="Calibri"/>
              </a:rPr>
              <a:t>– Mengen </a:t>
            </a:r>
          </a:p>
          <a:p>
            <a:r>
              <a:rPr lang="de-DE" sz="1600" baseline="30000" dirty="0">
                <a:cs typeface="Calibri"/>
              </a:rPr>
              <a:t>              „quasi-simultan“ erkennen und </a:t>
            </a:r>
          </a:p>
          <a:p>
            <a:r>
              <a:rPr lang="de-DE" sz="1600" baseline="30000" dirty="0">
                <a:cs typeface="Calibri"/>
              </a:rPr>
              <a:t>              benennen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898798" y="2973113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>
                <a:cs typeface="Calibri"/>
              </a:rPr>
              <a:t>D</a:t>
            </a:r>
            <a:r>
              <a:rPr lang="de-DE" sz="1600" b="1" baseline="30000" dirty="0">
                <a:cs typeface="Calibri"/>
              </a:rPr>
              <a:t> / 24</a:t>
            </a:r>
            <a:r>
              <a:rPr lang="de-DE" sz="1600" baseline="30000" dirty="0">
                <a:cs typeface="Calibri"/>
              </a:rPr>
              <a:t>   </a:t>
            </a:r>
            <a:r>
              <a:rPr lang="de-DE" sz="1600" baseline="30000" dirty="0" smtClean="0">
                <a:cs typeface="Calibri"/>
              </a:rPr>
              <a:t>Nachbarzahlen </a:t>
            </a:r>
            <a:r>
              <a:rPr lang="de-DE" sz="1600" baseline="30000" dirty="0">
                <a:cs typeface="Calibri"/>
              </a:rPr>
              <a:t>– um eins mehr /</a:t>
            </a:r>
          </a:p>
          <a:p>
            <a:r>
              <a:rPr lang="de-DE" sz="1600" baseline="30000" dirty="0">
                <a:cs typeface="Calibri"/>
              </a:rPr>
              <a:t>              um eins weniger	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898798" y="3633104"/>
            <a:ext cx="2598700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25</a:t>
            </a:r>
            <a:r>
              <a:rPr lang="de-DE" sz="1600" baseline="30000" dirty="0">
                <a:cs typeface="Calibri"/>
              </a:rPr>
              <a:t>   </a:t>
            </a:r>
            <a:r>
              <a:rPr lang="de-DE" sz="1600" baseline="30000" dirty="0" smtClean="0">
                <a:cs typeface="Calibri"/>
              </a:rPr>
              <a:t>Zahlen </a:t>
            </a:r>
            <a:r>
              <a:rPr lang="de-DE" sz="1600" baseline="30000" dirty="0">
                <a:cs typeface="Calibri"/>
              </a:rPr>
              <a:t>benennen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898798" y="5444699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28</a:t>
            </a:r>
            <a:r>
              <a:rPr lang="de-DE" sz="1600" baseline="30000" dirty="0">
                <a:cs typeface="Calibri"/>
              </a:rPr>
              <a:t>   </a:t>
            </a:r>
            <a:r>
              <a:rPr lang="de-DE" sz="1600" baseline="30000" dirty="0" smtClean="0">
                <a:cs typeface="Calibri"/>
              </a:rPr>
              <a:t>Stellenwertverständnis </a:t>
            </a:r>
            <a:endParaRPr lang="de-DE" sz="1600" baseline="30000" dirty="0">
              <a:cs typeface="Calibri"/>
            </a:endParaRPr>
          </a:p>
          <a:p>
            <a:r>
              <a:rPr lang="de-DE" sz="1600" baseline="30000" dirty="0">
                <a:cs typeface="Calibri"/>
              </a:rPr>
              <a:t>              um 10 mehr / um 10 weniger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887849" y="6101974"/>
            <a:ext cx="25987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800" b="1" baseline="30000" dirty="0">
                <a:cs typeface="Calibri"/>
              </a:rPr>
              <a:t> Rechenoperationen im Zahlenraum </a:t>
            </a:r>
            <a:r>
              <a:rPr lang="de-DE" sz="1800" b="1" baseline="30000" dirty="0" smtClean="0">
                <a:cs typeface="Calibri"/>
              </a:rPr>
              <a:t>20</a:t>
            </a:r>
            <a:endParaRPr lang="de-DE" sz="1800" dirty="0">
              <a:cs typeface="Calibri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898798" y="6726920"/>
            <a:ext cx="2598700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29</a:t>
            </a:r>
            <a:r>
              <a:rPr lang="de-DE" sz="1600" baseline="30000" dirty="0">
                <a:cs typeface="Calibri"/>
              </a:rPr>
              <a:t>   </a:t>
            </a:r>
            <a:r>
              <a:rPr lang="de-DE" sz="1600" baseline="30000" dirty="0" smtClean="0">
                <a:cs typeface="Calibri"/>
              </a:rPr>
              <a:t>Additionen </a:t>
            </a:r>
            <a:r>
              <a:rPr lang="de-DE" sz="1600" baseline="30000" dirty="0">
                <a:cs typeface="Calibri"/>
              </a:rPr>
              <a:t>ohne </a:t>
            </a:r>
            <a:r>
              <a:rPr lang="de-DE" sz="1600" baseline="30000" dirty="0" smtClean="0">
                <a:cs typeface="Calibri"/>
              </a:rPr>
              <a:t>Überschreitung</a:t>
            </a:r>
            <a:endParaRPr lang="de-DE" sz="1600" dirty="0">
              <a:cs typeface="Calibri"/>
            </a:endParaRPr>
          </a:p>
        </p:txBody>
      </p:sp>
      <p:sp>
        <p:nvSpPr>
          <p:cNvPr id="11" name="Textfeld 10"/>
          <p:cNvSpPr txBox="1"/>
          <p:nvPr/>
        </p:nvSpPr>
        <p:spPr bwMode="auto">
          <a:xfrm>
            <a:off x="898798" y="7263207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>
                <a:cs typeface="Calibri"/>
              </a:rPr>
              <a:t>D</a:t>
            </a:r>
            <a:r>
              <a:rPr lang="de-DE" sz="1600" b="1" baseline="30000" dirty="0">
                <a:cs typeface="Calibri"/>
              </a:rPr>
              <a:t> / 30</a:t>
            </a:r>
            <a:r>
              <a:rPr lang="de-DE" sz="1600" baseline="30000" dirty="0">
                <a:cs typeface="Calibri"/>
              </a:rPr>
              <a:t>  </a:t>
            </a:r>
            <a:r>
              <a:rPr lang="de-DE" sz="1600" baseline="30000" dirty="0" smtClean="0">
                <a:cs typeface="Calibri"/>
              </a:rPr>
              <a:t> </a:t>
            </a:r>
            <a:r>
              <a:rPr lang="de-DE" sz="1600" baseline="30000" dirty="0">
                <a:cs typeface="Calibri"/>
              </a:rPr>
              <a:t>Subtraktionen </a:t>
            </a:r>
          </a:p>
          <a:p>
            <a:r>
              <a:rPr lang="de-DE" sz="1600" baseline="30000" dirty="0">
                <a:cs typeface="Calibri"/>
              </a:rPr>
              <a:t>              ohne Unterschreitung	</a:t>
            </a:r>
            <a:endParaRPr lang="de-DE" sz="1600" dirty="0">
              <a:cs typeface="Calibri"/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>
            <a:off x="898798" y="8473127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32</a:t>
            </a:r>
            <a:r>
              <a:rPr lang="de-DE" sz="1600" baseline="30000" dirty="0">
                <a:cs typeface="Calibri"/>
              </a:rPr>
              <a:t>   </a:t>
            </a:r>
            <a:r>
              <a:rPr lang="de-DE" sz="1600" baseline="30000" dirty="0" smtClean="0">
                <a:cs typeface="Calibri"/>
              </a:rPr>
              <a:t>Subtraktionen</a:t>
            </a:r>
            <a:endParaRPr lang="de-DE" sz="1600" baseline="30000" dirty="0">
              <a:cs typeface="Calibri"/>
            </a:endParaRPr>
          </a:p>
          <a:p>
            <a:r>
              <a:rPr lang="de-DE" sz="1600" baseline="30000" dirty="0">
                <a:cs typeface="Calibri"/>
              </a:rPr>
              <a:t>              mit Unterschreitung	</a:t>
            </a:r>
          </a:p>
        </p:txBody>
      </p:sp>
      <p:sp>
        <p:nvSpPr>
          <p:cNvPr id="13" name="Textfeld 12"/>
          <p:cNvSpPr txBox="1"/>
          <p:nvPr/>
        </p:nvSpPr>
        <p:spPr bwMode="auto">
          <a:xfrm>
            <a:off x="898798" y="4266557"/>
            <a:ext cx="2598700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26</a:t>
            </a:r>
            <a:r>
              <a:rPr lang="de-DE" sz="1600" baseline="30000" dirty="0">
                <a:cs typeface="Calibri"/>
              </a:rPr>
              <a:t>   </a:t>
            </a:r>
            <a:r>
              <a:rPr lang="de-DE" sz="1600" baseline="30000" dirty="0" smtClean="0">
                <a:cs typeface="Calibri"/>
              </a:rPr>
              <a:t>Zahlenansage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3497499" y="3079320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777308" y="3079320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3497499" y="3676763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4777308" y="3676763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3497499" y="4291954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4777308" y="4291954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3497498" y="4900611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4777307" y="4900611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3497499" y="6747912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4777308" y="6747912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3497499" y="7987623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4777308" y="7987623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3497499" y="5507755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4777308" y="5507755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3497499" y="8575373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4777308" y="8575373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3497499" y="2412610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4777308" y="2412610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3497499" y="1839796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4777308" y="1839796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3644044" y="564145"/>
            <a:ext cx="70340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1" name="Textfeld 40"/>
          <p:cNvSpPr txBox="1">
            <a:spLocks noChangeArrowheads="1"/>
          </p:cNvSpPr>
          <p:nvPr/>
        </p:nvSpPr>
        <p:spPr bwMode="auto">
          <a:xfrm>
            <a:off x="4845696" y="564145"/>
            <a:ext cx="2090681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3" name="Textfeld 42"/>
          <p:cNvSpPr txBox="1"/>
          <p:nvPr/>
        </p:nvSpPr>
        <p:spPr bwMode="auto">
          <a:xfrm>
            <a:off x="898798" y="4780399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27</a:t>
            </a:r>
            <a:r>
              <a:rPr lang="de-DE" sz="1600" baseline="30000" dirty="0">
                <a:cs typeface="Calibri"/>
              </a:rPr>
              <a:t>   Strukturierte Mengen den </a:t>
            </a:r>
          </a:p>
          <a:p>
            <a:r>
              <a:rPr lang="de-DE" sz="1600" baseline="30000" dirty="0">
                <a:cs typeface="Calibri"/>
              </a:rPr>
              <a:t>              Zahlen zuordnen</a:t>
            </a:r>
          </a:p>
        </p:txBody>
      </p:sp>
      <p:sp>
        <p:nvSpPr>
          <p:cNvPr id="44" name="Textfeld 43"/>
          <p:cNvSpPr txBox="1"/>
          <p:nvPr/>
        </p:nvSpPr>
        <p:spPr bwMode="auto">
          <a:xfrm>
            <a:off x="898798" y="7985524"/>
            <a:ext cx="2598700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>
                <a:cs typeface="Calibri"/>
              </a:rPr>
              <a:t>D / 31</a:t>
            </a:r>
            <a:r>
              <a:rPr lang="de-DE" sz="1600" baseline="30000" dirty="0">
                <a:cs typeface="Calibri"/>
              </a:rPr>
              <a:t>   </a:t>
            </a:r>
            <a:r>
              <a:rPr lang="de-DE" sz="1600" baseline="30000" dirty="0" smtClean="0">
                <a:cs typeface="Calibri"/>
              </a:rPr>
              <a:t>Additionen </a:t>
            </a:r>
            <a:r>
              <a:rPr lang="de-DE" sz="1600" baseline="30000" dirty="0">
                <a:cs typeface="Calibri"/>
              </a:rPr>
              <a:t>mit </a:t>
            </a:r>
            <a:r>
              <a:rPr lang="de-DE" sz="1600" baseline="30000" dirty="0" smtClean="0">
                <a:cs typeface="Calibri"/>
              </a:rPr>
              <a:t>Überschreitung</a:t>
            </a:r>
            <a:endParaRPr lang="de-DE" sz="1600" dirty="0">
              <a:cs typeface="Calibri"/>
            </a:endParaRP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3497499" y="7377301"/>
            <a:ext cx="127981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4777308" y="7377301"/>
            <a:ext cx="215906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175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860311" y="2261266"/>
            <a:ext cx="25987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800" b="1" baseline="30000" dirty="0"/>
              <a:t>Mengenvorstellung</a:t>
            </a:r>
            <a:endParaRPr lang="de-DE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860311" y="2886414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1    </a:t>
            </a:r>
            <a:r>
              <a:rPr lang="de-DE" sz="1600" baseline="30000" dirty="0"/>
              <a:t>Muster erkennen und fortsetzen</a:t>
            </a:r>
            <a:r>
              <a:rPr lang="de-DE" sz="1600" baseline="30000" dirty="0">
                <a:cs typeface="Calibri"/>
              </a:rPr>
              <a:t>	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860311" y="3366537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2   </a:t>
            </a:r>
            <a:r>
              <a:rPr lang="de-DE" sz="1600" baseline="30000" dirty="0" smtClean="0"/>
              <a:t>Vergleichen </a:t>
            </a:r>
            <a:r>
              <a:rPr lang="de-DE" sz="1600" baseline="30000" dirty="0"/>
              <a:t>von Mengen – </a:t>
            </a:r>
          </a:p>
          <a:p>
            <a:r>
              <a:rPr lang="de-DE" sz="1600" baseline="30000" dirty="0"/>
              <a:t>                  Erarbeitung </a:t>
            </a:r>
            <a:r>
              <a:rPr lang="de-DE" sz="1400" baseline="30000" dirty="0" smtClean="0"/>
              <a:t>(</a:t>
            </a:r>
            <a:r>
              <a:rPr lang="de-DE" sz="1400" baseline="30000" dirty="0"/>
              <a:t>mehr, weniger, gleich viel)</a:t>
            </a:r>
            <a:endParaRPr lang="de-DE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860311" y="5714224"/>
            <a:ext cx="2598700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5</a:t>
            </a:r>
            <a:r>
              <a:rPr lang="de-DE" sz="1600" baseline="30000" dirty="0"/>
              <a:t>   </a:t>
            </a:r>
            <a:r>
              <a:rPr lang="de-DE" sz="1600" baseline="30000" dirty="0" smtClean="0"/>
              <a:t>Zahlwortreihe – Mengenvorstellung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834653" y="5156897"/>
            <a:ext cx="25987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800" b="1" baseline="30000" dirty="0"/>
              <a:t> Aufbau des Zahlenraums 10</a:t>
            </a:r>
            <a:endParaRPr lang="de-DE" sz="1800" dirty="0">
              <a:cs typeface="Calibri"/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>
            <a:off x="860311" y="6899178"/>
            <a:ext cx="2598700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7</a:t>
            </a:r>
            <a:r>
              <a:rPr lang="de-DE" sz="1600" baseline="30000" dirty="0"/>
              <a:t>    Fingerbilder im Zahlenraum </a:t>
            </a:r>
            <a:r>
              <a:rPr lang="de-DE" sz="1600" baseline="30000" dirty="0" smtClean="0"/>
              <a:t>5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 bwMode="auto">
          <a:xfrm>
            <a:off x="860311" y="7392531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8</a:t>
            </a:r>
            <a:r>
              <a:rPr lang="de-DE" sz="1600" baseline="30000" dirty="0"/>
              <a:t>   </a:t>
            </a:r>
            <a:r>
              <a:rPr lang="de-DE" sz="1600" baseline="30000" dirty="0" smtClean="0"/>
              <a:t>„</a:t>
            </a:r>
            <a:r>
              <a:rPr lang="de-DE" sz="1600" baseline="30000" dirty="0"/>
              <a:t>Quasi-Simultanerfassung“ </a:t>
            </a:r>
          </a:p>
          <a:p>
            <a:r>
              <a:rPr lang="de-DE" sz="1600" baseline="30000" dirty="0"/>
              <a:t>                   von Mengen bis 5</a:t>
            </a:r>
            <a:r>
              <a:rPr lang="de-DE" sz="1600" baseline="30000" dirty="0">
                <a:cs typeface="Calibri"/>
              </a:rPr>
              <a:t>	</a:t>
            </a:r>
            <a:endParaRPr lang="de-DE" sz="1600" dirty="0">
              <a:cs typeface="Calibri"/>
            </a:endParaRPr>
          </a:p>
        </p:txBody>
      </p:sp>
      <p:sp>
        <p:nvSpPr>
          <p:cNvPr id="11" name="Textfeld 10"/>
          <p:cNvSpPr txBox="1"/>
          <p:nvPr/>
        </p:nvSpPr>
        <p:spPr bwMode="auto">
          <a:xfrm>
            <a:off x="860311" y="8524961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10</a:t>
            </a:r>
            <a:r>
              <a:rPr lang="de-DE" sz="1600" baseline="30000" dirty="0"/>
              <a:t>  </a:t>
            </a:r>
            <a:r>
              <a:rPr lang="de-DE" sz="1600" baseline="30000" dirty="0" smtClean="0"/>
              <a:t>Fingerbilder </a:t>
            </a:r>
            <a:r>
              <a:rPr lang="de-DE" sz="1600" baseline="30000" dirty="0"/>
              <a:t>benennen und </a:t>
            </a:r>
          </a:p>
          <a:p>
            <a:r>
              <a:rPr lang="de-DE" sz="1600" baseline="30000" dirty="0"/>
              <a:t>                   zeigen – Erarbeitung</a:t>
            </a:r>
            <a:r>
              <a:rPr lang="de-DE" sz="1600" baseline="30000" dirty="0">
                <a:cs typeface="Calibri"/>
              </a:rPr>
              <a:t>	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860311" y="3932740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3</a:t>
            </a:r>
            <a:r>
              <a:rPr lang="de-DE" sz="1600" baseline="30000" dirty="0"/>
              <a:t>   </a:t>
            </a:r>
            <a:r>
              <a:rPr lang="de-DE" sz="1600" baseline="30000" dirty="0" smtClean="0"/>
              <a:t>Vergleichen </a:t>
            </a:r>
            <a:r>
              <a:rPr lang="de-DE" sz="1600" baseline="30000" dirty="0"/>
              <a:t>von Mengen – </a:t>
            </a:r>
          </a:p>
          <a:p>
            <a:r>
              <a:rPr lang="de-DE" sz="1600" baseline="30000" dirty="0"/>
              <a:t>                  Eins-zu-Eins-Zuordnung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497499" y="2888262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3644044" y="553196"/>
            <a:ext cx="70340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4845696" y="553196"/>
            <a:ext cx="2090681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8" name="Textfeld 37"/>
          <p:cNvSpPr txBox="1"/>
          <p:nvPr/>
        </p:nvSpPr>
        <p:spPr bwMode="auto">
          <a:xfrm>
            <a:off x="860311" y="4488554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/>
              <a:t>ZR10</a:t>
            </a:r>
            <a:r>
              <a:rPr lang="de-DE" sz="1600" b="1" baseline="30000" dirty="0"/>
              <a:t> / 4</a:t>
            </a:r>
            <a:r>
              <a:rPr lang="de-DE" sz="1600" baseline="30000" dirty="0"/>
              <a:t>   </a:t>
            </a:r>
            <a:r>
              <a:rPr lang="de-DE" sz="1600" baseline="30000" dirty="0" smtClean="0"/>
              <a:t>Kardinalzahl </a:t>
            </a:r>
            <a:r>
              <a:rPr lang="de-DE" sz="1600" baseline="30000" dirty="0"/>
              <a:t>und Ordinalzahl </a:t>
            </a:r>
          </a:p>
          <a:p>
            <a:r>
              <a:rPr lang="de-DE" sz="1600" baseline="30000" dirty="0"/>
              <a:t>                  unterscheiden</a:t>
            </a:r>
            <a:endParaRPr lang="de-DE" sz="1600" baseline="30000" dirty="0">
              <a:cs typeface="Calibri"/>
            </a:endParaRPr>
          </a:p>
        </p:txBody>
      </p:sp>
      <p:sp>
        <p:nvSpPr>
          <p:cNvPr id="39" name="Textfeld 38"/>
          <p:cNvSpPr txBox="1"/>
          <p:nvPr/>
        </p:nvSpPr>
        <p:spPr bwMode="auto">
          <a:xfrm>
            <a:off x="860311" y="7976490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9</a:t>
            </a:r>
            <a:r>
              <a:rPr lang="de-DE" sz="1600" baseline="30000" dirty="0"/>
              <a:t>    Mengen in Teilmengen gliedern </a:t>
            </a:r>
          </a:p>
          <a:p>
            <a:r>
              <a:rPr lang="de-DE" sz="1600" baseline="30000" dirty="0"/>
              <a:t>                   im Zahlenraum </a:t>
            </a:r>
            <a:endParaRPr lang="de-DE" sz="1600" dirty="0">
              <a:cs typeface="Calibri"/>
            </a:endParaRP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4691278" y="2888262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5771222" y="2888262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1" name="Textfeld 50"/>
          <p:cNvSpPr txBox="1">
            <a:spLocks noChangeArrowheads="1"/>
          </p:cNvSpPr>
          <p:nvPr/>
        </p:nvSpPr>
        <p:spPr bwMode="auto">
          <a:xfrm>
            <a:off x="3497499" y="3443040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4691278" y="3443040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5771222" y="3443040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3497499" y="3972830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>
            <a:off x="4691278" y="3972830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6" name="Textfeld 55"/>
          <p:cNvSpPr txBox="1">
            <a:spLocks noChangeArrowheads="1"/>
          </p:cNvSpPr>
          <p:nvPr/>
        </p:nvSpPr>
        <p:spPr bwMode="auto">
          <a:xfrm>
            <a:off x="5771222" y="3972830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7" name="Textfeld 56"/>
          <p:cNvSpPr txBox="1">
            <a:spLocks noChangeArrowheads="1"/>
          </p:cNvSpPr>
          <p:nvPr/>
        </p:nvSpPr>
        <p:spPr bwMode="auto">
          <a:xfrm>
            <a:off x="3497499" y="4581786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8" name="Textfeld 57"/>
          <p:cNvSpPr txBox="1">
            <a:spLocks noChangeArrowheads="1"/>
          </p:cNvSpPr>
          <p:nvPr/>
        </p:nvSpPr>
        <p:spPr bwMode="auto">
          <a:xfrm>
            <a:off x="4691278" y="4581786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9" name="Textfeld 58"/>
          <p:cNvSpPr txBox="1">
            <a:spLocks noChangeArrowheads="1"/>
          </p:cNvSpPr>
          <p:nvPr/>
        </p:nvSpPr>
        <p:spPr bwMode="auto">
          <a:xfrm>
            <a:off x="5771222" y="4581786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0" name="Textfeld 59"/>
          <p:cNvSpPr txBox="1">
            <a:spLocks noChangeArrowheads="1"/>
          </p:cNvSpPr>
          <p:nvPr/>
        </p:nvSpPr>
        <p:spPr bwMode="auto">
          <a:xfrm>
            <a:off x="3497499" y="5696221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1" name="Textfeld 60"/>
          <p:cNvSpPr txBox="1">
            <a:spLocks noChangeArrowheads="1"/>
          </p:cNvSpPr>
          <p:nvPr/>
        </p:nvSpPr>
        <p:spPr bwMode="auto">
          <a:xfrm>
            <a:off x="4691278" y="569622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2" name="Textfeld 61"/>
          <p:cNvSpPr txBox="1">
            <a:spLocks noChangeArrowheads="1"/>
          </p:cNvSpPr>
          <p:nvPr/>
        </p:nvSpPr>
        <p:spPr bwMode="auto">
          <a:xfrm>
            <a:off x="5771222" y="569622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3" name="Textfeld 62"/>
          <p:cNvSpPr txBox="1"/>
          <p:nvPr/>
        </p:nvSpPr>
        <p:spPr bwMode="auto">
          <a:xfrm>
            <a:off x="860311" y="6270945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6</a:t>
            </a:r>
            <a:r>
              <a:rPr lang="de-DE" sz="1600" baseline="30000" dirty="0"/>
              <a:t>   </a:t>
            </a:r>
            <a:r>
              <a:rPr lang="de-DE" sz="1600" baseline="30000" dirty="0" smtClean="0"/>
              <a:t>Abzählen </a:t>
            </a:r>
            <a:r>
              <a:rPr lang="de-DE" sz="1600" baseline="30000" dirty="0"/>
              <a:t>von Mengen </a:t>
            </a:r>
            <a:r>
              <a:rPr lang="de-DE" sz="1600" baseline="30000" dirty="0" smtClean="0"/>
              <a:t>–</a:t>
            </a:r>
          </a:p>
          <a:p>
            <a:r>
              <a:rPr lang="de-DE" sz="1600" baseline="30000" dirty="0"/>
              <a:t> </a:t>
            </a:r>
            <a:r>
              <a:rPr lang="de-DE" sz="1600" baseline="30000" dirty="0" smtClean="0"/>
              <a:t>                 Zählstrategien</a:t>
            </a:r>
            <a:endParaRPr lang="de-DE" sz="1600" dirty="0"/>
          </a:p>
        </p:txBody>
      </p:sp>
      <p:sp>
        <p:nvSpPr>
          <p:cNvPr id="64" name="Textfeld 63"/>
          <p:cNvSpPr txBox="1">
            <a:spLocks noChangeArrowheads="1"/>
          </p:cNvSpPr>
          <p:nvPr/>
        </p:nvSpPr>
        <p:spPr bwMode="auto">
          <a:xfrm>
            <a:off x="3497499" y="6269051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5" name="Textfeld 64"/>
          <p:cNvSpPr txBox="1">
            <a:spLocks noChangeArrowheads="1"/>
          </p:cNvSpPr>
          <p:nvPr/>
        </p:nvSpPr>
        <p:spPr bwMode="auto">
          <a:xfrm>
            <a:off x="4691278" y="626905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6" name="Textfeld 65"/>
          <p:cNvSpPr txBox="1">
            <a:spLocks noChangeArrowheads="1"/>
          </p:cNvSpPr>
          <p:nvPr/>
        </p:nvSpPr>
        <p:spPr bwMode="auto">
          <a:xfrm>
            <a:off x="5771222" y="626905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7" name="Textfeld 66"/>
          <p:cNvSpPr txBox="1">
            <a:spLocks noChangeArrowheads="1"/>
          </p:cNvSpPr>
          <p:nvPr/>
        </p:nvSpPr>
        <p:spPr bwMode="auto">
          <a:xfrm>
            <a:off x="3497499" y="6827705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4691278" y="682770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9" name="Textfeld 68"/>
          <p:cNvSpPr txBox="1">
            <a:spLocks noChangeArrowheads="1"/>
          </p:cNvSpPr>
          <p:nvPr/>
        </p:nvSpPr>
        <p:spPr bwMode="auto">
          <a:xfrm>
            <a:off x="5771222" y="682770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0" name="Textfeld 69"/>
          <p:cNvSpPr txBox="1">
            <a:spLocks noChangeArrowheads="1"/>
          </p:cNvSpPr>
          <p:nvPr/>
        </p:nvSpPr>
        <p:spPr bwMode="auto">
          <a:xfrm>
            <a:off x="3497499" y="7491914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1" name="Textfeld 70"/>
          <p:cNvSpPr txBox="1">
            <a:spLocks noChangeArrowheads="1"/>
          </p:cNvSpPr>
          <p:nvPr/>
        </p:nvSpPr>
        <p:spPr bwMode="auto">
          <a:xfrm>
            <a:off x="4691278" y="7491914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2" name="Textfeld 71"/>
          <p:cNvSpPr txBox="1">
            <a:spLocks noChangeArrowheads="1"/>
          </p:cNvSpPr>
          <p:nvPr/>
        </p:nvSpPr>
        <p:spPr bwMode="auto">
          <a:xfrm>
            <a:off x="5771222" y="7491914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3" name="Textfeld 72"/>
          <p:cNvSpPr txBox="1">
            <a:spLocks noChangeArrowheads="1"/>
          </p:cNvSpPr>
          <p:nvPr/>
        </p:nvSpPr>
        <p:spPr bwMode="auto">
          <a:xfrm>
            <a:off x="3497499" y="8021957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4" name="Textfeld 73"/>
          <p:cNvSpPr txBox="1">
            <a:spLocks noChangeArrowheads="1"/>
          </p:cNvSpPr>
          <p:nvPr/>
        </p:nvSpPr>
        <p:spPr bwMode="auto">
          <a:xfrm>
            <a:off x="4691278" y="8021957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5" name="Textfeld 74"/>
          <p:cNvSpPr txBox="1">
            <a:spLocks noChangeArrowheads="1"/>
          </p:cNvSpPr>
          <p:nvPr/>
        </p:nvSpPr>
        <p:spPr bwMode="auto">
          <a:xfrm>
            <a:off x="5771222" y="8021957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6" name="Textfeld 75"/>
          <p:cNvSpPr txBox="1">
            <a:spLocks noChangeArrowheads="1"/>
          </p:cNvSpPr>
          <p:nvPr/>
        </p:nvSpPr>
        <p:spPr bwMode="auto">
          <a:xfrm>
            <a:off x="3497499" y="8608871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7" name="Textfeld 76"/>
          <p:cNvSpPr txBox="1">
            <a:spLocks noChangeArrowheads="1"/>
          </p:cNvSpPr>
          <p:nvPr/>
        </p:nvSpPr>
        <p:spPr bwMode="auto">
          <a:xfrm>
            <a:off x="4691278" y="860887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8" name="Textfeld 77"/>
          <p:cNvSpPr txBox="1">
            <a:spLocks noChangeArrowheads="1"/>
          </p:cNvSpPr>
          <p:nvPr/>
        </p:nvSpPr>
        <p:spPr bwMode="auto">
          <a:xfrm>
            <a:off x="5771222" y="860887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9" name="Textfeld 78"/>
          <p:cNvSpPr txBox="1"/>
          <p:nvPr/>
        </p:nvSpPr>
        <p:spPr bwMode="auto">
          <a:xfrm>
            <a:off x="860311" y="9095137"/>
            <a:ext cx="2598700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11</a:t>
            </a:r>
            <a:r>
              <a:rPr lang="de-DE" sz="1600" baseline="30000" dirty="0"/>
              <a:t>  Zehnerfeld – Erarbeitung und </a:t>
            </a:r>
          </a:p>
          <a:p>
            <a:r>
              <a:rPr lang="de-DE" sz="1600" baseline="30000" dirty="0"/>
              <a:t>                   Mengendarstellung mit „Kraft der 5</a:t>
            </a:r>
            <a:r>
              <a:rPr lang="de-DE" sz="1600" baseline="30000" dirty="0" smtClean="0"/>
              <a:t>”</a:t>
            </a:r>
            <a:endParaRPr lang="de-DE" sz="1600" baseline="30000" dirty="0">
              <a:cs typeface="Calibri"/>
            </a:endParaRPr>
          </a:p>
        </p:txBody>
      </p:sp>
      <p:sp>
        <p:nvSpPr>
          <p:cNvPr id="80" name="Textfeld 79"/>
          <p:cNvSpPr txBox="1">
            <a:spLocks noChangeArrowheads="1"/>
          </p:cNvSpPr>
          <p:nvPr/>
        </p:nvSpPr>
        <p:spPr bwMode="auto">
          <a:xfrm>
            <a:off x="3497499" y="9153130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1" name="Textfeld 80"/>
          <p:cNvSpPr txBox="1">
            <a:spLocks noChangeArrowheads="1"/>
          </p:cNvSpPr>
          <p:nvPr/>
        </p:nvSpPr>
        <p:spPr bwMode="auto">
          <a:xfrm>
            <a:off x="4691278" y="9153130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2" name="Textfeld 81"/>
          <p:cNvSpPr txBox="1">
            <a:spLocks noChangeArrowheads="1"/>
          </p:cNvSpPr>
          <p:nvPr/>
        </p:nvSpPr>
        <p:spPr bwMode="auto">
          <a:xfrm>
            <a:off x="5771222" y="9153130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132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808995" y="2936517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14</a:t>
            </a:r>
            <a:r>
              <a:rPr lang="de-DE" sz="1600" baseline="30000" dirty="0"/>
              <a:t>   Rückwärtszählen	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808995" y="3496183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15</a:t>
            </a:r>
            <a:r>
              <a:rPr lang="de-DE" sz="1600" baseline="30000" dirty="0"/>
              <a:t>   Von einer bestimmten Zahl </a:t>
            </a:r>
          </a:p>
          <a:p>
            <a:r>
              <a:rPr lang="de-DE" sz="1600" baseline="30000" dirty="0"/>
              <a:t>                   weiterzählen und zurückzählen</a:t>
            </a:r>
            <a:endParaRPr lang="de-DE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808995" y="5798914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19</a:t>
            </a:r>
            <a:r>
              <a:rPr lang="de-DE" sz="1600" baseline="30000" dirty="0"/>
              <a:t>   Nachbarzahlen – um eins mehr / </a:t>
            </a:r>
          </a:p>
          <a:p>
            <a:r>
              <a:rPr lang="de-DE" sz="1600" baseline="30000" dirty="0"/>
              <a:t>                    </a:t>
            </a:r>
            <a:r>
              <a:rPr lang="de-DE" sz="1600" baseline="30000" dirty="0" smtClean="0"/>
              <a:t> um </a:t>
            </a:r>
            <a:r>
              <a:rPr lang="de-DE" sz="1600" baseline="30000" dirty="0"/>
              <a:t>eins weniger bei Zahlen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 bwMode="auto">
          <a:xfrm>
            <a:off x="783337" y="8148312"/>
            <a:ext cx="26885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800" b="1" baseline="30000" dirty="0"/>
              <a:t> Rechenoperationen im Zahlenraum </a:t>
            </a:r>
            <a:r>
              <a:rPr lang="de-DE" sz="1800" b="1" baseline="30000" dirty="0" smtClean="0"/>
              <a:t>10</a:t>
            </a:r>
            <a:endParaRPr lang="de-DE" sz="1800"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808995" y="7027458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21</a:t>
            </a:r>
            <a:r>
              <a:rPr lang="de-DE" sz="1600" baseline="30000" dirty="0"/>
              <a:t>   Zahlzerlegungen im Zahlenraum </a:t>
            </a:r>
            <a:r>
              <a:rPr lang="de-DE" sz="1600" baseline="30000" dirty="0" smtClean="0"/>
              <a:t>10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 bwMode="auto">
          <a:xfrm>
            <a:off x="808995" y="7413082"/>
            <a:ext cx="2688504" cy="49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aseline="30000" dirty="0"/>
              <a:t>	</a:t>
            </a:r>
            <a:endParaRPr lang="de-DE" sz="1600" dirty="0"/>
          </a:p>
          <a:p>
            <a:r>
              <a:rPr lang="de-DE" sz="1600" b="1" baseline="30000" dirty="0"/>
              <a:t>ZR10 / 22</a:t>
            </a:r>
            <a:r>
              <a:rPr lang="de-DE" sz="1600" baseline="30000" dirty="0"/>
              <a:t> </a:t>
            </a:r>
            <a:r>
              <a:rPr lang="de-DE" sz="1600" baseline="30000" dirty="0" smtClean="0"/>
              <a:t>  „</a:t>
            </a:r>
            <a:r>
              <a:rPr lang="de-DE" sz="1600" baseline="30000" dirty="0"/>
              <a:t>Gegensinniges Verändern“ </a:t>
            </a:r>
          </a:p>
          <a:p>
            <a:r>
              <a:rPr lang="de-DE" sz="1600" baseline="30000" dirty="0"/>
              <a:t>                  </a:t>
            </a:r>
            <a:r>
              <a:rPr lang="de-DE" sz="1600" baseline="30000" dirty="0" smtClean="0"/>
              <a:t>   von </a:t>
            </a:r>
            <a:r>
              <a:rPr lang="de-DE" sz="1600" baseline="30000" dirty="0"/>
              <a:t>Mengen</a:t>
            </a:r>
            <a:endParaRPr lang="de-DE" sz="1600" dirty="0">
              <a:cs typeface="Calibri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808995" y="8558340"/>
            <a:ext cx="2688504" cy="49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aseline="30000" dirty="0"/>
              <a:t>	</a:t>
            </a:r>
            <a:endParaRPr lang="de-DE" sz="1600" dirty="0"/>
          </a:p>
          <a:p>
            <a:r>
              <a:rPr lang="de-DE" sz="1600" b="1" baseline="30000" dirty="0"/>
              <a:t>ZR10 / 23</a:t>
            </a:r>
            <a:r>
              <a:rPr lang="de-DE" sz="1600" baseline="30000" dirty="0"/>
              <a:t>   Operationsverständnis Addition –</a:t>
            </a:r>
          </a:p>
          <a:p>
            <a:r>
              <a:rPr lang="de-DE" sz="1600" baseline="30000" dirty="0"/>
              <a:t>                   </a:t>
            </a:r>
            <a:r>
              <a:rPr lang="de-DE" sz="1600" baseline="30000" dirty="0" smtClean="0"/>
              <a:t> Erarbeitung</a:t>
            </a:r>
            <a:r>
              <a:rPr lang="de-DE" sz="1600" baseline="30000" dirty="0">
                <a:cs typeface="Calibri"/>
              </a:rPr>
              <a:t>	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808995" y="3940463"/>
            <a:ext cx="2688504" cy="49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aseline="30000" dirty="0"/>
              <a:t>	</a:t>
            </a:r>
            <a:endParaRPr lang="de-DE" sz="1600" dirty="0"/>
          </a:p>
          <a:p>
            <a:r>
              <a:rPr lang="de-DE" sz="1600" b="1" baseline="30000" dirty="0"/>
              <a:t>ZR10 / 16</a:t>
            </a:r>
            <a:r>
              <a:rPr lang="de-DE" sz="1600" baseline="30000" dirty="0"/>
              <a:t>   Nachbarzahlen – um eins mehr / </a:t>
            </a:r>
          </a:p>
          <a:p>
            <a:r>
              <a:rPr lang="de-DE" sz="1600" baseline="30000" dirty="0"/>
              <a:t>                    </a:t>
            </a:r>
            <a:r>
              <a:rPr lang="de-DE" sz="1600" baseline="30000" dirty="0" smtClean="0"/>
              <a:t>um </a:t>
            </a:r>
            <a:r>
              <a:rPr lang="de-DE" sz="1600" baseline="30000" dirty="0"/>
              <a:t>eins weniger bei Mengen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3497499" y="2978058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497499" y="1849768"/>
            <a:ext cx="119377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3644044" y="553196"/>
            <a:ext cx="70340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4845696" y="553196"/>
            <a:ext cx="2090681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7" name="Textfeld 16"/>
          <p:cNvSpPr txBox="1"/>
          <p:nvPr/>
        </p:nvSpPr>
        <p:spPr bwMode="auto">
          <a:xfrm>
            <a:off x="808995" y="4670195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17</a:t>
            </a:r>
            <a:r>
              <a:rPr lang="de-DE" sz="1600" baseline="30000" dirty="0"/>
              <a:t>  </a:t>
            </a:r>
            <a:r>
              <a:rPr lang="de-DE" sz="1600" baseline="30000" dirty="0" smtClean="0"/>
              <a:t>Zahlsymbole </a:t>
            </a:r>
            <a:r>
              <a:rPr lang="de-DE" sz="1600" baseline="30000" dirty="0"/>
              <a:t>in Verbindung </a:t>
            </a:r>
          </a:p>
          <a:p>
            <a:r>
              <a:rPr lang="de-DE" sz="1600" baseline="30000" dirty="0"/>
              <a:t>                   mit Mengen</a:t>
            </a:r>
            <a:endParaRPr lang="de-DE" sz="1600" baseline="30000" dirty="0">
              <a:cs typeface="Calibri"/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4691279" y="1849768"/>
            <a:ext cx="1079944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5771223" y="1849768"/>
            <a:ext cx="1079944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4691278" y="297805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5771222" y="297805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3497499" y="3545664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4691278" y="3545664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5771222" y="3545664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3497499" y="4101110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4691278" y="4101110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5771222" y="4101110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3497499" y="4722894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4691278" y="4722894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5771222" y="4722894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3497499" y="5862985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4691278" y="586298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5771222" y="586298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5" name="Textfeld 34"/>
          <p:cNvSpPr txBox="1"/>
          <p:nvPr/>
        </p:nvSpPr>
        <p:spPr bwMode="auto">
          <a:xfrm>
            <a:off x="808995" y="6413744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20</a:t>
            </a:r>
            <a:r>
              <a:rPr lang="de-DE" sz="1600" baseline="30000" dirty="0"/>
              <a:t>   Zahlzerlegungen im Zahlenraum </a:t>
            </a:r>
            <a:r>
              <a:rPr lang="de-DE" sz="1600" baseline="30000" dirty="0" smtClean="0"/>
              <a:t>5</a:t>
            </a:r>
            <a:endParaRPr lang="de-DE" sz="1600" dirty="0"/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3497499" y="6397331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4691278" y="639733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5771222" y="639733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3497499" y="6955985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4691278" y="695598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1" name="Textfeld 40"/>
          <p:cNvSpPr txBox="1">
            <a:spLocks noChangeArrowheads="1"/>
          </p:cNvSpPr>
          <p:nvPr/>
        </p:nvSpPr>
        <p:spPr bwMode="auto">
          <a:xfrm>
            <a:off x="5771222" y="695598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3497499" y="7594538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4691278" y="759453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5771222" y="759453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3497499" y="8724323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4691278" y="872432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5771222" y="872432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1" name="Textfeld 50"/>
          <p:cNvSpPr txBox="1"/>
          <p:nvPr/>
        </p:nvSpPr>
        <p:spPr bwMode="auto">
          <a:xfrm>
            <a:off x="808995" y="9249073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24</a:t>
            </a:r>
            <a:r>
              <a:rPr lang="de-DE" sz="1600" baseline="30000" dirty="0"/>
              <a:t>   Operationsverständnis Addition –  </a:t>
            </a:r>
          </a:p>
          <a:p>
            <a:r>
              <a:rPr lang="de-DE" sz="1600" baseline="30000" dirty="0"/>
              <a:t>                  </a:t>
            </a:r>
            <a:r>
              <a:rPr lang="de-DE" sz="1600" baseline="30000" dirty="0" smtClean="0"/>
              <a:t>  </a:t>
            </a:r>
            <a:r>
              <a:rPr lang="de-DE" sz="1600" baseline="30000" dirty="0"/>
              <a:t>Automatisieren</a:t>
            </a:r>
            <a:endParaRPr lang="de-DE" sz="1600" baseline="30000" dirty="0">
              <a:cs typeface="Calibri"/>
            </a:endParaRP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3497499" y="9281410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4691278" y="9281410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5771222" y="9281410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5" name="Textfeld 54"/>
          <p:cNvSpPr txBox="1"/>
          <p:nvPr/>
        </p:nvSpPr>
        <p:spPr bwMode="auto">
          <a:xfrm>
            <a:off x="808995" y="1708695"/>
            <a:ext cx="268850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12</a:t>
            </a:r>
            <a:r>
              <a:rPr lang="de-DE" sz="1600" baseline="30000" dirty="0"/>
              <a:t> </a:t>
            </a:r>
            <a:r>
              <a:rPr lang="de-DE" sz="1600" dirty="0" smtClean="0"/>
              <a:t> </a:t>
            </a:r>
            <a:r>
              <a:rPr lang="de-DE" sz="1600" baseline="30000" dirty="0" smtClean="0"/>
              <a:t>Fingerbilder </a:t>
            </a:r>
            <a:r>
              <a:rPr lang="de-DE" sz="1600" baseline="30000" dirty="0"/>
              <a:t>automatisieren – </a:t>
            </a:r>
          </a:p>
          <a:p>
            <a:r>
              <a:rPr lang="de-DE" sz="1600" baseline="30000" dirty="0"/>
              <a:t>                   </a:t>
            </a:r>
            <a:r>
              <a:rPr lang="de-DE" sz="1600" baseline="30000" dirty="0" smtClean="0"/>
              <a:t> Rechenoperationen </a:t>
            </a:r>
            <a:r>
              <a:rPr lang="de-DE" sz="1600" baseline="30000" dirty="0"/>
              <a:t>anbahnen</a:t>
            </a:r>
          </a:p>
        </p:txBody>
      </p:sp>
      <p:sp>
        <p:nvSpPr>
          <p:cNvPr id="56" name="Textfeld 55"/>
          <p:cNvSpPr txBox="1"/>
          <p:nvPr/>
        </p:nvSpPr>
        <p:spPr bwMode="auto">
          <a:xfrm>
            <a:off x="808995" y="2411793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13</a:t>
            </a:r>
            <a:r>
              <a:rPr lang="de-DE" sz="1600" baseline="30000" dirty="0"/>
              <a:t>   Zehnerfeld – Mengen auf einen Blick	</a:t>
            </a:r>
            <a:endParaRPr lang="de-DE" sz="1600" dirty="0"/>
          </a:p>
        </p:txBody>
      </p:sp>
      <p:sp>
        <p:nvSpPr>
          <p:cNvPr id="57" name="Textfeld 56"/>
          <p:cNvSpPr txBox="1">
            <a:spLocks noChangeArrowheads="1"/>
          </p:cNvSpPr>
          <p:nvPr/>
        </p:nvSpPr>
        <p:spPr bwMode="auto">
          <a:xfrm>
            <a:off x="3497499" y="2413641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8" name="Textfeld 57"/>
          <p:cNvSpPr txBox="1">
            <a:spLocks noChangeArrowheads="1"/>
          </p:cNvSpPr>
          <p:nvPr/>
        </p:nvSpPr>
        <p:spPr bwMode="auto">
          <a:xfrm>
            <a:off x="4691278" y="241364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9" name="Textfeld 58"/>
          <p:cNvSpPr txBox="1">
            <a:spLocks noChangeArrowheads="1"/>
          </p:cNvSpPr>
          <p:nvPr/>
        </p:nvSpPr>
        <p:spPr bwMode="auto">
          <a:xfrm>
            <a:off x="5771222" y="241364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0" name="Textfeld 59"/>
          <p:cNvSpPr txBox="1"/>
          <p:nvPr/>
        </p:nvSpPr>
        <p:spPr bwMode="auto">
          <a:xfrm>
            <a:off x="808995" y="5300443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</a:t>
            </a:r>
            <a:r>
              <a:rPr lang="de-DE" sz="1600" b="1" baseline="30000" dirty="0" smtClean="0"/>
              <a:t>/ 18</a:t>
            </a:r>
            <a:r>
              <a:rPr lang="de-DE" sz="1600" baseline="30000" dirty="0" smtClean="0"/>
              <a:t>   </a:t>
            </a:r>
            <a:r>
              <a:rPr lang="de-DE" sz="1600" baseline="30000" dirty="0"/>
              <a:t>Schreibweise von </a:t>
            </a:r>
            <a:r>
              <a:rPr lang="de-DE" sz="1600" baseline="30000" dirty="0" smtClean="0"/>
              <a:t>Zahlsymbolen</a:t>
            </a:r>
            <a:endParaRPr lang="de-DE" sz="1600" dirty="0"/>
          </a:p>
        </p:txBody>
      </p:sp>
      <p:sp>
        <p:nvSpPr>
          <p:cNvPr id="61" name="Textfeld 60"/>
          <p:cNvSpPr txBox="1">
            <a:spLocks noChangeArrowheads="1"/>
          </p:cNvSpPr>
          <p:nvPr/>
        </p:nvSpPr>
        <p:spPr bwMode="auto">
          <a:xfrm>
            <a:off x="3497499" y="5274483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2" name="Textfeld 61"/>
          <p:cNvSpPr txBox="1">
            <a:spLocks noChangeArrowheads="1"/>
          </p:cNvSpPr>
          <p:nvPr/>
        </p:nvSpPr>
        <p:spPr bwMode="auto">
          <a:xfrm>
            <a:off x="4691278" y="527448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3" name="Textfeld 62"/>
          <p:cNvSpPr txBox="1">
            <a:spLocks noChangeArrowheads="1"/>
          </p:cNvSpPr>
          <p:nvPr/>
        </p:nvSpPr>
        <p:spPr bwMode="auto">
          <a:xfrm>
            <a:off x="5771222" y="527448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661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808995" y="2854443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27 </a:t>
            </a:r>
            <a:r>
              <a:rPr lang="de-DE" sz="1600" baseline="30000" dirty="0"/>
              <a:t>  Umkehraufgaben – </a:t>
            </a:r>
          </a:p>
          <a:p>
            <a:r>
              <a:rPr lang="de-DE" sz="1600" baseline="30000" dirty="0"/>
              <a:t>                   Addition und Subtraktion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808995" y="3442139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/>
              <a:t>ZR10</a:t>
            </a:r>
            <a:r>
              <a:rPr lang="de-DE" sz="1600" b="1" baseline="30000" dirty="0"/>
              <a:t> / 28</a:t>
            </a:r>
            <a:r>
              <a:rPr lang="de-DE" sz="1600" baseline="30000" dirty="0"/>
              <a:t>   Rechenstrategie + 1 / – 1 </a:t>
            </a:r>
          </a:p>
          <a:p>
            <a:r>
              <a:rPr lang="de-DE" sz="1600" baseline="30000" dirty="0"/>
              <a:t>                   (um eins mehr / um eins weniger)</a:t>
            </a:r>
            <a:endParaRPr lang="de-DE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808995" y="5805571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32</a:t>
            </a:r>
            <a:r>
              <a:rPr lang="de-DE" sz="1600" baseline="30000" dirty="0"/>
              <a:t>   Rechenstrategie Verdoppeln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 bwMode="auto">
          <a:xfrm>
            <a:off x="823870" y="8686842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37</a:t>
            </a:r>
            <a:r>
              <a:rPr lang="de-DE" sz="1600" baseline="30000" dirty="0"/>
              <a:t>   Zerlegungen von 10 – </a:t>
            </a:r>
            <a:r>
              <a:rPr lang="de-DE" sz="1600" baseline="30000" dirty="0" smtClean="0"/>
              <a:t>Automatisieren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 bwMode="auto">
          <a:xfrm>
            <a:off x="808995" y="7528707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35</a:t>
            </a:r>
            <a:r>
              <a:rPr lang="de-DE" sz="1600" baseline="30000" dirty="0"/>
              <a:t>   Rechnen mit Null	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808995" y="8091989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/>
              <a:t>ZR10</a:t>
            </a:r>
            <a:r>
              <a:rPr lang="de-DE" sz="1600" b="1" baseline="30000" dirty="0"/>
              <a:t> / 36</a:t>
            </a:r>
            <a:r>
              <a:rPr lang="de-DE" sz="1600" baseline="30000" dirty="0"/>
              <a:t>   Zerlegungen von 10 – </a:t>
            </a:r>
            <a:r>
              <a:rPr lang="de-DE" sz="1600" baseline="30000" dirty="0" smtClean="0"/>
              <a:t>Erarbeitung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 bwMode="auto">
          <a:xfrm>
            <a:off x="808995" y="9182195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/>
              <a:t>ZR10</a:t>
            </a:r>
            <a:r>
              <a:rPr lang="de-DE" sz="1600" b="1" baseline="30000" dirty="0"/>
              <a:t> / 38</a:t>
            </a:r>
            <a:r>
              <a:rPr lang="de-DE" sz="1600" baseline="30000" dirty="0"/>
              <a:t>   Nachbaraufgaben bei Plusaufgaben</a:t>
            </a:r>
          </a:p>
          <a:p>
            <a:r>
              <a:rPr lang="de-DE" sz="1600" baseline="30000" dirty="0"/>
              <a:t>                   und „schöne Päckchen</a:t>
            </a:r>
            <a:r>
              <a:rPr lang="de-DE" sz="1600" baseline="30000" dirty="0" smtClean="0"/>
              <a:t>”</a:t>
            </a:r>
            <a:endParaRPr lang="de-DE" sz="1600" baseline="30000" dirty="0">
              <a:cs typeface="Calibri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808995" y="4022536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/>
              <a:t>ZR10</a:t>
            </a:r>
            <a:r>
              <a:rPr lang="de-DE" sz="1600" b="1" baseline="30000" dirty="0"/>
              <a:t> / 29</a:t>
            </a:r>
            <a:r>
              <a:rPr lang="de-DE" sz="1600" baseline="30000" dirty="0"/>
              <a:t>   Rechenstrategie Handzerlegungen</a:t>
            </a:r>
          </a:p>
          <a:p>
            <a:r>
              <a:rPr lang="de-DE" sz="1600" baseline="30000" dirty="0"/>
              <a:t>                   („Kraft der 5”) mit Umkehraufgaben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497499" y="2951036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3497499" y="1822746"/>
            <a:ext cx="119377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644044" y="553196"/>
            <a:ext cx="70340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4845696" y="553196"/>
            <a:ext cx="2090681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" name="Textfeld 14"/>
          <p:cNvSpPr txBox="1"/>
          <p:nvPr/>
        </p:nvSpPr>
        <p:spPr bwMode="auto">
          <a:xfrm>
            <a:off x="808995" y="4589129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/>
              <a:t>ZR10</a:t>
            </a:r>
            <a:r>
              <a:rPr lang="de-DE" sz="1600" b="1" baseline="30000" dirty="0"/>
              <a:t> / 30  </a:t>
            </a:r>
            <a:r>
              <a:rPr lang="de-DE" sz="1600" baseline="30000" dirty="0"/>
              <a:t> Rechenstrategie Tauschaufgaben </a:t>
            </a:r>
          </a:p>
          <a:p>
            <a:r>
              <a:rPr lang="de-DE" sz="1600" baseline="30000" dirty="0"/>
              <a:t>                    bei Handzerlegungen („Kraft der 5”)</a:t>
            </a:r>
            <a:endParaRPr lang="de-DE" sz="1600" baseline="30000" dirty="0">
              <a:cs typeface="Calibri"/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4691279" y="1822746"/>
            <a:ext cx="1079944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5771223" y="1822746"/>
            <a:ext cx="1079944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4691278" y="2951036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5771222" y="2951036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3497499" y="3518642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4691278" y="3518642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5771222" y="3518642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3497499" y="4074088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4691278" y="407408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5771222" y="407408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3497499" y="4695872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4691278" y="4695872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5771222" y="4695872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3497499" y="5835963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4691278" y="583596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5771222" y="583596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2" name="Textfeld 31"/>
          <p:cNvSpPr txBox="1"/>
          <p:nvPr/>
        </p:nvSpPr>
        <p:spPr bwMode="auto">
          <a:xfrm>
            <a:off x="808995" y="6962306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34</a:t>
            </a:r>
            <a:r>
              <a:rPr lang="de-DE" sz="1600" baseline="30000" dirty="0"/>
              <a:t>   Rechenstrategie Verdoppeln + 1 / – </a:t>
            </a:r>
            <a:r>
              <a:rPr lang="de-DE" sz="1600" baseline="30000" dirty="0" smtClean="0"/>
              <a:t>1</a:t>
            </a:r>
            <a:endParaRPr lang="de-DE" sz="1600" dirty="0"/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3497499" y="6370309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4691278" y="6370309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5771222" y="6370309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3497499" y="6928963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4691278" y="692896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5771222" y="692896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3497499" y="7567516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4691278" y="7567516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1" name="Textfeld 40"/>
          <p:cNvSpPr txBox="1">
            <a:spLocks noChangeArrowheads="1"/>
          </p:cNvSpPr>
          <p:nvPr/>
        </p:nvSpPr>
        <p:spPr bwMode="auto">
          <a:xfrm>
            <a:off x="5771222" y="7567516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3497499" y="8697301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4691278" y="869730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5771222" y="869730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3497499" y="9254388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4691278" y="925438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5771222" y="925438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9" name="Textfeld 48"/>
          <p:cNvSpPr txBox="1"/>
          <p:nvPr/>
        </p:nvSpPr>
        <p:spPr bwMode="auto">
          <a:xfrm>
            <a:off x="808995" y="1695688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/>
              <a:t>ZR10</a:t>
            </a:r>
            <a:r>
              <a:rPr lang="de-DE" sz="1600" b="1" baseline="30000" dirty="0"/>
              <a:t> / 25</a:t>
            </a:r>
            <a:r>
              <a:rPr lang="de-DE" sz="1600" baseline="30000" dirty="0"/>
              <a:t>   Operationsverständnis </a:t>
            </a:r>
          </a:p>
          <a:p>
            <a:r>
              <a:rPr lang="de-DE" sz="1600" baseline="30000" dirty="0"/>
              <a:t>                   Subtraktion – Erarbeitung</a:t>
            </a:r>
          </a:p>
        </p:txBody>
      </p:sp>
      <p:sp>
        <p:nvSpPr>
          <p:cNvPr id="50" name="Textfeld 49"/>
          <p:cNvSpPr txBox="1"/>
          <p:nvPr/>
        </p:nvSpPr>
        <p:spPr bwMode="auto">
          <a:xfrm>
            <a:off x="808995" y="2282836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26</a:t>
            </a:r>
            <a:r>
              <a:rPr lang="de-DE" sz="1600" baseline="30000" dirty="0"/>
              <a:t>   Operationsverständnis Subtraktion – </a:t>
            </a:r>
          </a:p>
          <a:p>
            <a:r>
              <a:rPr lang="de-DE" sz="1600" baseline="30000" dirty="0"/>
              <a:t>                   Automatisieren</a:t>
            </a:r>
            <a:endParaRPr lang="de-DE" sz="1600" dirty="0"/>
          </a:p>
        </p:txBody>
      </p:sp>
      <p:sp>
        <p:nvSpPr>
          <p:cNvPr id="51" name="Textfeld 50"/>
          <p:cNvSpPr txBox="1">
            <a:spLocks noChangeArrowheads="1"/>
          </p:cNvSpPr>
          <p:nvPr/>
        </p:nvSpPr>
        <p:spPr bwMode="auto">
          <a:xfrm>
            <a:off x="3497499" y="2386619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4691278" y="2386619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5771222" y="2386619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4" name="Textfeld 53"/>
          <p:cNvSpPr txBox="1"/>
          <p:nvPr/>
        </p:nvSpPr>
        <p:spPr bwMode="auto">
          <a:xfrm>
            <a:off x="808995" y="5169049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/>
              <a:t>ZR10</a:t>
            </a:r>
            <a:r>
              <a:rPr lang="de-DE" sz="1600" b="1" baseline="30000" dirty="0"/>
              <a:t> / 31</a:t>
            </a:r>
            <a:r>
              <a:rPr lang="de-DE" sz="1600" baseline="30000" dirty="0"/>
              <a:t>   Rechenstrategie Tauschaufgaben </a:t>
            </a:r>
          </a:p>
          <a:p>
            <a:r>
              <a:rPr lang="de-DE" sz="1600" baseline="30000" dirty="0"/>
              <a:t>                    bei Aufgaben mit + 1	</a:t>
            </a:r>
            <a:endParaRPr lang="de-DE" sz="1600" dirty="0"/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>
            <a:off x="3497499" y="5247461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6" name="Textfeld 55"/>
          <p:cNvSpPr txBox="1">
            <a:spLocks noChangeArrowheads="1"/>
          </p:cNvSpPr>
          <p:nvPr/>
        </p:nvSpPr>
        <p:spPr bwMode="auto">
          <a:xfrm>
            <a:off x="4691278" y="524746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7" name="Textfeld 56"/>
          <p:cNvSpPr txBox="1">
            <a:spLocks noChangeArrowheads="1"/>
          </p:cNvSpPr>
          <p:nvPr/>
        </p:nvSpPr>
        <p:spPr bwMode="auto">
          <a:xfrm>
            <a:off x="5771222" y="524746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1" name="Textfeld 60"/>
          <p:cNvSpPr txBox="1">
            <a:spLocks noChangeArrowheads="1"/>
          </p:cNvSpPr>
          <p:nvPr/>
        </p:nvSpPr>
        <p:spPr bwMode="auto">
          <a:xfrm>
            <a:off x="3497499" y="8077505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2" name="Textfeld 61"/>
          <p:cNvSpPr txBox="1">
            <a:spLocks noChangeArrowheads="1"/>
          </p:cNvSpPr>
          <p:nvPr/>
        </p:nvSpPr>
        <p:spPr bwMode="auto">
          <a:xfrm>
            <a:off x="4691278" y="807750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3" name="Textfeld 62"/>
          <p:cNvSpPr txBox="1">
            <a:spLocks noChangeArrowheads="1"/>
          </p:cNvSpPr>
          <p:nvPr/>
        </p:nvSpPr>
        <p:spPr bwMode="auto">
          <a:xfrm>
            <a:off x="5771222" y="807750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4" name="Textfeld 63"/>
          <p:cNvSpPr txBox="1"/>
          <p:nvPr/>
        </p:nvSpPr>
        <p:spPr bwMode="auto">
          <a:xfrm>
            <a:off x="808995" y="6385764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33</a:t>
            </a:r>
            <a:r>
              <a:rPr lang="de-DE" sz="1600" baseline="30000" dirty="0"/>
              <a:t>   Rechenstrategie </a:t>
            </a:r>
            <a:r>
              <a:rPr lang="de-DE" sz="1600" baseline="30000" dirty="0" smtClean="0"/>
              <a:t>Halbieren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3134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808995" y="2936517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sv-SE" sz="1600" b="1" baseline="30000" dirty="0"/>
              <a:t>ZR10 / 41</a:t>
            </a:r>
            <a:r>
              <a:rPr lang="sv-SE" sz="1600" baseline="30000" dirty="0"/>
              <a:t>   </a:t>
            </a:r>
            <a:r>
              <a:rPr lang="sv-SE" sz="1600" baseline="30000" dirty="0" err="1"/>
              <a:t>Anwenden</a:t>
            </a:r>
            <a:r>
              <a:rPr lang="sv-SE" sz="1600" baseline="30000" dirty="0"/>
              <a:t> von </a:t>
            </a:r>
            <a:r>
              <a:rPr lang="sv-SE" sz="1600" baseline="30000" dirty="0" err="1"/>
              <a:t>Rechenstrategien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808995" y="3494331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sv-SE" sz="1600" b="1" baseline="30000" dirty="0"/>
              <a:t>ZR10 / 42</a:t>
            </a:r>
            <a:r>
              <a:rPr lang="sv-SE" sz="1600" baseline="30000" dirty="0"/>
              <a:t>   </a:t>
            </a:r>
            <a:r>
              <a:rPr lang="sv-SE" sz="1600" baseline="30000" dirty="0" err="1"/>
              <a:t>Ergänzen</a:t>
            </a:r>
            <a:r>
              <a:rPr lang="sv-SE" sz="1600" baseline="30000" dirty="0"/>
              <a:t> – </a:t>
            </a:r>
            <a:r>
              <a:rPr lang="sv-SE" sz="1600" baseline="30000" dirty="0" err="1" smtClean="0"/>
              <a:t>Erarbeitung</a:t>
            </a:r>
            <a:endParaRPr lang="sv-SE" sz="1600" dirty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808995" y="5758601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2</a:t>
            </a:r>
            <a:r>
              <a:rPr lang="de-DE" sz="1600" baseline="30000" dirty="0"/>
              <a:t>    </a:t>
            </a:r>
            <a:r>
              <a:rPr lang="de-DE" sz="1600" baseline="30000" dirty="0" smtClean="0"/>
              <a:t>Bündeln </a:t>
            </a:r>
            <a:r>
              <a:rPr lang="de-DE" sz="1600" baseline="30000" dirty="0"/>
              <a:t>und Entbündeln </a:t>
            </a:r>
          </a:p>
          <a:p>
            <a:r>
              <a:rPr lang="de-DE" sz="1600" baseline="30000" dirty="0"/>
              <a:t>                   mit Steckwürfeln	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 bwMode="auto">
          <a:xfrm>
            <a:off x="823870" y="8604768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7</a:t>
            </a:r>
            <a:r>
              <a:rPr lang="de-DE" sz="1600" baseline="30000" dirty="0"/>
              <a:t>    </a:t>
            </a:r>
            <a:r>
              <a:rPr lang="de-DE" sz="1600" baseline="30000" dirty="0" smtClean="0"/>
              <a:t>Zahlwortreihe </a:t>
            </a:r>
            <a:r>
              <a:rPr lang="de-DE" sz="1600" baseline="30000" dirty="0"/>
              <a:t>und Vorwärtszählen</a:t>
            </a:r>
          </a:p>
          <a:p>
            <a:r>
              <a:rPr lang="de-DE" sz="1600" baseline="30000" dirty="0"/>
              <a:t>                   bis 20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 bwMode="auto">
          <a:xfrm>
            <a:off x="808995" y="7528707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5</a:t>
            </a:r>
            <a:r>
              <a:rPr lang="de-DE" sz="1600" baseline="30000" dirty="0"/>
              <a:t>    </a:t>
            </a:r>
            <a:r>
              <a:rPr lang="de-DE" sz="1600" baseline="30000" dirty="0" smtClean="0"/>
              <a:t>Stellenwerttafel </a:t>
            </a:r>
            <a:r>
              <a:rPr lang="de-DE" sz="1600" baseline="30000" dirty="0"/>
              <a:t>– </a:t>
            </a:r>
            <a:r>
              <a:rPr lang="de-DE" sz="1600" baseline="30000" dirty="0" smtClean="0"/>
              <a:t>Erarbeitung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 bwMode="auto">
          <a:xfrm>
            <a:off x="808995" y="8091989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6 </a:t>
            </a:r>
            <a:r>
              <a:rPr lang="de-DE" sz="1600" baseline="30000" dirty="0"/>
              <a:t>    Arbeit mit der </a:t>
            </a:r>
            <a:r>
              <a:rPr lang="de-DE" sz="1600" baseline="30000" dirty="0" smtClean="0"/>
              <a:t>Stellenwerttafel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 bwMode="auto">
          <a:xfrm>
            <a:off x="808995" y="9182195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8 </a:t>
            </a:r>
            <a:r>
              <a:rPr lang="de-DE" sz="1600" baseline="30000" dirty="0"/>
              <a:t>   Von einer bestimmten Zahl </a:t>
            </a:r>
          </a:p>
          <a:p>
            <a:r>
              <a:rPr lang="de-DE" sz="1600" baseline="30000" dirty="0"/>
              <a:t>                   weiterzählen	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 bwMode="auto">
          <a:xfrm>
            <a:off x="808995" y="4082712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sv-SE" sz="1600" b="1" baseline="30000" dirty="0"/>
              <a:t>ZR10 / 43</a:t>
            </a:r>
            <a:r>
              <a:rPr lang="sv-SE" sz="1600" baseline="30000" dirty="0"/>
              <a:t>  </a:t>
            </a:r>
            <a:r>
              <a:rPr lang="sv-SE" sz="1600" baseline="30000" dirty="0" err="1"/>
              <a:t>Ergänzen</a:t>
            </a:r>
            <a:r>
              <a:rPr lang="sv-SE" sz="1600" baseline="30000" dirty="0"/>
              <a:t> – </a:t>
            </a:r>
            <a:r>
              <a:rPr lang="sv-SE" sz="1600" baseline="30000" dirty="0" err="1"/>
              <a:t>Automatisieren</a:t>
            </a:r>
            <a:endParaRPr lang="de-DE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497499" y="2929138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3497499" y="1811797"/>
            <a:ext cx="119377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644044" y="553196"/>
            <a:ext cx="70340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4845696" y="553196"/>
            <a:ext cx="2090681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" name="Textfeld 14"/>
          <p:cNvSpPr txBox="1"/>
          <p:nvPr/>
        </p:nvSpPr>
        <p:spPr bwMode="auto">
          <a:xfrm>
            <a:off x="808995" y="4671893"/>
            <a:ext cx="26885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sv-SE" sz="1800" b="1" baseline="30000" dirty="0"/>
              <a:t> </a:t>
            </a:r>
            <a:r>
              <a:rPr lang="sv-SE" sz="1800" b="1" baseline="30000" dirty="0" err="1"/>
              <a:t>Aufbau</a:t>
            </a:r>
            <a:r>
              <a:rPr lang="sv-SE" sz="1800" b="1" baseline="30000" dirty="0"/>
              <a:t> des </a:t>
            </a:r>
            <a:r>
              <a:rPr lang="sv-SE" sz="1800" b="1" baseline="30000" dirty="0" err="1"/>
              <a:t>Zahlenraums</a:t>
            </a:r>
            <a:r>
              <a:rPr lang="sv-SE" sz="1800" b="1" baseline="30000" dirty="0"/>
              <a:t> </a:t>
            </a:r>
            <a:r>
              <a:rPr lang="sv-SE" sz="1800" b="1" baseline="30000" dirty="0" smtClean="0"/>
              <a:t>20</a:t>
            </a:r>
            <a:endParaRPr lang="sv-SE" sz="1800" dirty="0"/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4691279" y="1811797"/>
            <a:ext cx="1079944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5771223" y="1811797"/>
            <a:ext cx="1079944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4691278" y="292913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5771222" y="292913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3497499" y="3507693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4691278" y="350769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5771222" y="350769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3497499" y="4063139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4691278" y="4063139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5771222" y="4063139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3497499" y="5835963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4691278" y="583596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5771222" y="583596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2" name="Textfeld 31"/>
          <p:cNvSpPr txBox="1"/>
          <p:nvPr/>
        </p:nvSpPr>
        <p:spPr bwMode="auto">
          <a:xfrm>
            <a:off x="808995" y="6880232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/>
              <a:t>ZR20</a:t>
            </a:r>
            <a:r>
              <a:rPr lang="de-DE" sz="1600" b="1" baseline="30000" dirty="0"/>
              <a:t> / 4</a:t>
            </a:r>
            <a:r>
              <a:rPr lang="de-DE" sz="1600" baseline="30000" dirty="0"/>
              <a:t>    </a:t>
            </a:r>
            <a:r>
              <a:rPr lang="de-DE" sz="1600" baseline="30000" dirty="0" smtClean="0"/>
              <a:t>Bündeln </a:t>
            </a:r>
            <a:r>
              <a:rPr lang="de-DE" sz="1600" baseline="30000" dirty="0"/>
              <a:t>und Entbündeln mit </a:t>
            </a:r>
          </a:p>
          <a:p>
            <a:r>
              <a:rPr lang="de-DE" sz="1600" baseline="30000" dirty="0"/>
              <a:t>                   Stellenwertmaterial	</a:t>
            </a:r>
            <a:endParaRPr lang="de-DE" sz="1600" dirty="0"/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3497499" y="6370309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4691278" y="6370309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5771222" y="6370309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3497499" y="6928963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4691278" y="692896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5771222" y="692896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3497499" y="7567516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4691278" y="7567516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1" name="Textfeld 40"/>
          <p:cNvSpPr txBox="1">
            <a:spLocks noChangeArrowheads="1"/>
          </p:cNvSpPr>
          <p:nvPr/>
        </p:nvSpPr>
        <p:spPr bwMode="auto">
          <a:xfrm>
            <a:off x="5771222" y="7567516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3497499" y="8697301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4691278" y="869730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5771222" y="869730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3497499" y="9254388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4691278" y="925438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5771222" y="925438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9" name="Textfeld 48"/>
          <p:cNvSpPr txBox="1"/>
          <p:nvPr/>
        </p:nvSpPr>
        <p:spPr bwMode="auto">
          <a:xfrm>
            <a:off x="808995" y="1695688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ZR10 / 39</a:t>
            </a:r>
            <a:r>
              <a:rPr lang="de-DE" sz="1600" baseline="30000" dirty="0"/>
              <a:t>   Nachbaraufgaben bei Minus-</a:t>
            </a:r>
          </a:p>
          <a:p>
            <a:r>
              <a:rPr lang="de-DE" sz="1600" baseline="30000" dirty="0"/>
              <a:t>                    aufgaben und „schöne Päckchen“</a:t>
            </a:r>
          </a:p>
        </p:txBody>
      </p:sp>
      <p:sp>
        <p:nvSpPr>
          <p:cNvPr id="50" name="Textfeld 49"/>
          <p:cNvSpPr txBox="1"/>
          <p:nvPr/>
        </p:nvSpPr>
        <p:spPr bwMode="auto">
          <a:xfrm>
            <a:off x="808995" y="2282836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/>
              <a:t>ZR10</a:t>
            </a:r>
            <a:r>
              <a:rPr lang="de-DE" sz="1600" b="1" baseline="30000" dirty="0"/>
              <a:t> / 40</a:t>
            </a:r>
            <a:r>
              <a:rPr lang="de-DE" sz="1600" baseline="30000" dirty="0"/>
              <a:t>   „Gegensinniges Verändern“ und </a:t>
            </a:r>
          </a:p>
          <a:p>
            <a:r>
              <a:rPr lang="sv-SE" sz="1600" baseline="30000" dirty="0"/>
              <a:t>                   „</a:t>
            </a:r>
            <a:r>
              <a:rPr lang="sv-SE" sz="1600" baseline="30000" dirty="0" err="1"/>
              <a:t>schöne</a:t>
            </a:r>
            <a:r>
              <a:rPr lang="sv-SE" sz="1600" baseline="30000" dirty="0"/>
              <a:t> </a:t>
            </a:r>
            <a:r>
              <a:rPr lang="sv-SE" sz="1600" baseline="30000" dirty="0" err="1"/>
              <a:t>Päckchen</a:t>
            </a:r>
            <a:r>
              <a:rPr lang="sv-SE" sz="1600" baseline="30000" dirty="0"/>
              <a:t>”	</a:t>
            </a:r>
            <a:endParaRPr lang="sv-SE" sz="1600" dirty="0"/>
          </a:p>
        </p:txBody>
      </p:sp>
      <p:sp>
        <p:nvSpPr>
          <p:cNvPr id="51" name="Textfeld 50"/>
          <p:cNvSpPr txBox="1">
            <a:spLocks noChangeArrowheads="1"/>
          </p:cNvSpPr>
          <p:nvPr/>
        </p:nvSpPr>
        <p:spPr bwMode="auto">
          <a:xfrm>
            <a:off x="3497499" y="2375670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4691278" y="2375670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5771222" y="2375670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4" name="Textfeld 53"/>
          <p:cNvSpPr txBox="1"/>
          <p:nvPr/>
        </p:nvSpPr>
        <p:spPr bwMode="auto">
          <a:xfrm>
            <a:off x="808995" y="5188487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sv-SE" sz="1600" b="1" baseline="30000" dirty="0"/>
              <a:t>ZR20 / 1</a:t>
            </a:r>
            <a:r>
              <a:rPr lang="sv-SE" sz="1600" baseline="30000" dirty="0"/>
              <a:t>    </a:t>
            </a:r>
            <a:r>
              <a:rPr lang="sv-SE" sz="1600" baseline="30000" dirty="0" err="1"/>
              <a:t>Einführung</a:t>
            </a:r>
            <a:r>
              <a:rPr lang="sv-SE" sz="1600" baseline="30000" dirty="0"/>
              <a:t> </a:t>
            </a:r>
            <a:r>
              <a:rPr lang="sv-SE" sz="1600" baseline="30000" dirty="0" err="1"/>
              <a:t>der</a:t>
            </a:r>
            <a:r>
              <a:rPr lang="sv-SE" sz="1600" baseline="30000" dirty="0"/>
              <a:t> </a:t>
            </a:r>
            <a:r>
              <a:rPr lang="sv-SE" sz="1600" baseline="30000" dirty="0" err="1"/>
              <a:t>Stellenwerte</a:t>
            </a:r>
            <a:r>
              <a:rPr lang="sv-SE" sz="1600" baseline="30000" dirty="0"/>
              <a:t> </a:t>
            </a:r>
          </a:p>
          <a:p>
            <a:r>
              <a:rPr lang="de-DE" sz="1600" baseline="30000" dirty="0"/>
              <a:t>                   mit Steckwürfeln	</a:t>
            </a:r>
            <a:endParaRPr lang="de-DE" sz="1600" dirty="0"/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>
            <a:off x="3497499" y="5247461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6" name="Textfeld 55"/>
          <p:cNvSpPr txBox="1">
            <a:spLocks noChangeArrowheads="1"/>
          </p:cNvSpPr>
          <p:nvPr/>
        </p:nvSpPr>
        <p:spPr bwMode="auto">
          <a:xfrm>
            <a:off x="4691278" y="524746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7" name="Textfeld 56"/>
          <p:cNvSpPr txBox="1">
            <a:spLocks noChangeArrowheads="1"/>
          </p:cNvSpPr>
          <p:nvPr/>
        </p:nvSpPr>
        <p:spPr bwMode="auto">
          <a:xfrm>
            <a:off x="5771222" y="524746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1" name="Textfeld 60"/>
          <p:cNvSpPr txBox="1">
            <a:spLocks noChangeArrowheads="1"/>
          </p:cNvSpPr>
          <p:nvPr/>
        </p:nvSpPr>
        <p:spPr bwMode="auto">
          <a:xfrm>
            <a:off x="3497499" y="8077505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2" name="Textfeld 61"/>
          <p:cNvSpPr txBox="1">
            <a:spLocks noChangeArrowheads="1"/>
          </p:cNvSpPr>
          <p:nvPr/>
        </p:nvSpPr>
        <p:spPr bwMode="auto">
          <a:xfrm>
            <a:off x="4691278" y="807750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3" name="Textfeld 62"/>
          <p:cNvSpPr txBox="1">
            <a:spLocks noChangeArrowheads="1"/>
          </p:cNvSpPr>
          <p:nvPr/>
        </p:nvSpPr>
        <p:spPr bwMode="auto">
          <a:xfrm>
            <a:off x="5771222" y="807750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4" name="Textfeld 63"/>
          <p:cNvSpPr txBox="1"/>
          <p:nvPr/>
        </p:nvSpPr>
        <p:spPr bwMode="auto">
          <a:xfrm>
            <a:off x="808995" y="6323853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3</a:t>
            </a:r>
            <a:r>
              <a:rPr lang="de-DE" sz="1600" baseline="30000" dirty="0"/>
              <a:t>    </a:t>
            </a:r>
            <a:r>
              <a:rPr lang="de-DE" sz="1600" baseline="30000" dirty="0" smtClean="0"/>
              <a:t>Einführung </a:t>
            </a:r>
            <a:r>
              <a:rPr lang="de-DE" sz="1600" baseline="30000" dirty="0"/>
              <a:t>der Stellenwerte </a:t>
            </a:r>
          </a:p>
          <a:p>
            <a:r>
              <a:rPr lang="de-DE" sz="1600" baseline="30000" dirty="0"/>
              <a:t>                   mit Stellenwertmaterial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3193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feld 91"/>
          <p:cNvSpPr txBox="1"/>
          <p:nvPr/>
        </p:nvSpPr>
        <p:spPr bwMode="auto">
          <a:xfrm>
            <a:off x="808995" y="2854443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11</a:t>
            </a:r>
            <a:r>
              <a:rPr lang="de-DE" sz="1600" baseline="30000" dirty="0"/>
              <a:t>   Zwanzigerfeld – Automatisieren</a:t>
            </a:r>
          </a:p>
          <a:p>
            <a:r>
              <a:rPr lang="de-DE" sz="1600" baseline="30000" dirty="0"/>
              <a:t>                  </a:t>
            </a:r>
            <a:r>
              <a:rPr lang="de-DE" sz="1600" baseline="30000" dirty="0" smtClean="0"/>
              <a:t>  </a:t>
            </a:r>
            <a:r>
              <a:rPr lang="de-DE" sz="1600" baseline="30000" dirty="0"/>
              <a:t>(„Kraft der 5”)</a:t>
            </a:r>
            <a:endParaRPr lang="de-DE" sz="1600" dirty="0"/>
          </a:p>
        </p:txBody>
      </p:sp>
      <p:sp>
        <p:nvSpPr>
          <p:cNvPr id="93" name="Textfeld 92"/>
          <p:cNvSpPr txBox="1"/>
          <p:nvPr/>
        </p:nvSpPr>
        <p:spPr bwMode="auto">
          <a:xfrm>
            <a:off x="808995" y="4098132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12</a:t>
            </a:r>
            <a:r>
              <a:rPr lang="de-DE" sz="1600" baseline="30000" dirty="0"/>
              <a:t>    Zahlsymbole 11 bis 20 – </a:t>
            </a:r>
            <a:r>
              <a:rPr lang="de-DE" sz="1600" baseline="30000" dirty="0" smtClean="0"/>
              <a:t>Erarbeitung</a:t>
            </a:r>
            <a:endParaRPr lang="de-DE" sz="1600" dirty="0"/>
          </a:p>
        </p:txBody>
      </p:sp>
      <p:sp>
        <p:nvSpPr>
          <p:cNvPr id="94" name="Textfeld 93"/>
          <p:cNvSpPr txBox="1"/>
          <p:nvPr/>
        </p:nvSpPr>
        <p:spPr bwMode="auto">
          <a:xfrm>
            <a:off x="808995" y="6408952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17</a:t>
            </a:r>
            <a:r>
              <a:rPr lang="de-DE" sz="1600" baseline="30000" dirty="0"/>
              <a:t>   „Die wichtige Null“	</a:t>
            </a:r>
            <a:endParaRPr lang="de-DE" sz="1600" dirty="0"/>
          </a:p>
        </p:txBody>
      </p:sp>
      <p:sp>
        <p:nvSpPr>
          <p:cNvPr id="95" name="Textfeld 94"/>
          <p:cNvSpPr txBox="1"/>
          <p:nvPr/>
        </p:nvSpPr>
        <p:spPr bwMode="auto">
          <a:xfrm>
            <a:off x="823870" y="8686842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20 </a:t>
            </a:r>
            <a:r>
              <a:rPr lang="de-DE" sz="1600" baseline="30000" dirty="0"/>
              <a:t>  </a:t>
            </a:r>
            <a:r>
              <a:rPr lang="de-DE" sz="1600" baseline="30000" dirty="0" smtClean="0"/>
              <a:t>Analogien </a:t>
            </a:r>
            <a:r>
              <a:rPr lang="de-DE" sz="1600" baseline="30000" dirty="0"/>
              <a:t>und Rechenstrategien</a:t>
            </a:r>
            <a:endParaRPr lang="de-DE" sz="1600" dirty="0"/>
          </a:p>
        </p:txBody>
      </p:sp>
      <p:sp>
        <p:nvSpPr>
          <p:cNvPr id="96" name="Textfeld 95"/>
          <p:cNvSpPr txBox="1"/>
          <p:nvPr/>
        </p:nvSpPr>
        <p:spPr bwMode="auto">
          <a:xfrm>
            <a:off x="808995" y="7489660"/>
            <a:ext cx="2688504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18</a:t>
            </a:r>
            <a:r>
              <a:rPr lang="de-DE" sz="1600" baseline="30000" dirty="0"/>
              <a:t>   Rechenoperationen </a:t>
            </a:r>
            <a:r>
              <a:rPr lang="de-DE" sz="1600" baseline="30000" dirty="0" smtClean="0"/>
              <a:t>mit</a:t>
            </a:r>
            <a:endParaRPr lang="de-DE" sz="1600" dirty="0" smtClean="0"/>
          </a:p>
          <a:p>
            <a:pPr>
              <a:lnSpc>
                <a:spcPct val="70000"/>
              </a:lnSpc>
            </a:pPr>
            <a:r>
              <a:rPr lang="de-DE" sz="1600" baseline="30000" dirty="0" smtClean="0"/>
              <a:t> </a:t>
            </a:r>
            <a:r>
              <a:rPr lang="de-DE" sz="1600" dirty="0" smtClean="0"/>
              <a:t>             </a:t>
            </a:r>
            <a:r>
              <a:rPr lang="de-DE" sz="1600" baseline="30000" dirty="0" smtClean="0"/>
              <a:t>Stellenwerten (</a:t>
            </a:r>
            <a:r>
              <a:rPr lang="de-DE" sz="1600" baseline="30000" dirty="0"/>
              <a:t>„Kraft der 10</a:t>
            </a:r>
            <a:r>
              <a:rPr lang="de-DE" sz="1600" baseline="30000" dirty="0" smtClean="0"/>
              <a:t>”)               </a:t>
            </a:r>
            <a:endParaRPr lang="de-DE" sz="1600" dirty="0"/>
          </a:p>
        </p:txBody>
      </p:sp>
      <p:sp>
        <p:nvSpPr>
          <p:cNvPr id="97" name="Textfeld 96"/>
          <p:cNvSpPr txBox="1"/>
          <p:nvPr/>
        </p:nvSpPr>
        <p:spPr bwMode="auto">
          <a:xfrm>
            <a:off x="808995" y="8109751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19</a:t>
            </a:r>
            <a:r>
              <a:rPr lang="de-DE" sz="1600" baseline="30000" dirty="0"/>
              <a:t>   Analogieaufgaben</a:t>
            </a:r>
            <a:endParaRPr lang="de-DE" sz="1600" dirty="0"/>
          </a:p>
        </p:txBody>
      </p:sp>
      <p:sp>
        <p:nvSpPr>
          <p:cNvPr id="98" name="Textfeld 97"/>
          <p:cNvSpPr txBox="1"/>
          <p:nvPr/>
        </p:nvSpPr>
        <p:spPr bwMode="auto">
          <a:xfrm>
            <a:off x="808995" y="9264269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21</a:t>
            </a:r>
            <a:r>
              <a:rPr lang="de-DE" sz="1600" baseline="30000" dirty="0"/>
              <a:t>   Überschreitung – </a:t>
            </a:r>
            <a:r>
              <a:rPr lang="de-DE" sz="1600" baseline="30000" dirty="0" smtClean="0"/>
              <a:t>Verdoppeln</a:t>
            </a:r>
            <a:endParaRPr lang="de-DE" sz="1600" dirty="0"/>
          </a:p>
        </p:txBody>
      </p:sp>
      <p:sp>
        <p:nvSpPr>
          <p:cNvPr id="99" name="Textfeld 98"/>
          <p:cNvSpPr txBox="1"/>
          <p:nvPr/>
        </p:nvSpPr>
        <p:spPr bwMode="auto">
          <a:xfrm>
            <a:off x="808995" y="4672887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/>
              <a:t>ZR20 / 14</a:t>
            </a:r>
            <a:r>
              <a:rPr lang="de-DE" sz="1600" baseline="30000" dirty="0"/>
              <a:t>    Zahlen schreiben bis </a:t>
            </a:r>
            <a:r>
              <a:rPr lang="de-DE" sz="1600" baseline="30000" dirty="0" smtClean="0"/>
              <a:t>20</a:t>
            </a:r>
            <a:endParaRPr lang="de-DE" sz="1600" dirty="0"/>
          </a:p>
        </p:txBody>
      </p:sp>
      <p:sp>
        <p:nvSpPr>
          <p:cNvPr id="100" name="Textfeld 99"/>
          <p:cNvSpPr txBox="1">
            <a:spLocks noChangeArrowheads="1"/>
          </p:cNvSpPr>
          <p:nvPr/>
        </p:nvSpPr>
        <p:spPr bwMode="auto">
          <a:xfrm>
            <a:off x="3497499" y="2951036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1" name="Textfeld 100"/>
          <p:cNvSpPr txBox="1">
            <a:spLocks noChangeArrowheads="1"/>
          </p:cNvSpPr>
          <p:nvPr/>
        </p:nvSpPr>
        <p:spPr bwMode="auto">
          <a:xfrm>
            <a:off x="3497499" y="1800848"/>
            <a:ext cx="119377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Textfeld 101"/>
          <p:cNvSpPr txBox="1">
            <a:spLocks noChangeArrowheads="1"/>
          </p:cNvSpPr>
          <p:nvPr/>
        </p:nvSpPr>
        <p:spPr bwMode="auto">
          <a:xfrm>
            <a:off x="3644044" y="531298"/>
            <a:ext cx="70340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3" name="Textfeld 102"/>
          <p:cNvSpPr txBox="1">
            <a:spLocks noChangeArrowheads="1"/>
          </p:cNvSpPr>
          <p:nvPr/>
        </p:nvSpPr>
        <p:spPr bwMode="auto">
          <a:xfrm>
            <a:off x="4845696" y="531298"/>
            <a:ext cx="2090681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4" name="Textfeld 103"/>
          <p:cNvSpPr txBox="1"/>
          <p:nvPr/>
        </p:nvSpPr>
        <p:spPr bwMode="auto">
          <a:xfrm>
            <a:off x="808995" y="5157406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/>
              <a:t>ZR20</a:t>
            </a:r>
            <a:r>
              <a:rPr lang="de-DE" sz="1600" b="1" baseline="30000" dirty="0"/>
              <a:t> / 15</a:t>
            </a:r>
            <a:r>
              <a:rPr lang="de-DE" sz="1600" baseline="30000" dirty="0"/>
              <a:t>   </a:t>
            </a:r>
            <a:r>
              <a:rPr lang="de-DE" sz="1600" baseline="30000" dirty="0" smtClean="0"/>
              <a:t>Nachbarzahlen </a:t>
            </a:r>
            <a:r>
              <a:rPr lang="de-DE" sz="1600" baseline="30000" dirty="0"/>
              <a:t>– </a:t>
            </a:r>
          </a:p>
          <a:p>
            <a:r>
              <a:rPr lang="de-DE" sz="1600" baseline="30000" dirty="0"/>
              <a:t>                    </a:t>
            </a:r>
            <a:r>
              <a:rPr lang="de-DE" sz="1600" baseline="30000" dirty="0" smtClean="0"/>
              <a:t> um </a:t>
            </a:r>
            <a:r>
              <a:rPr lang="de-DE" sz="1600" baseline="30000" dirty="0"/>
              <a:t>eins mehr / weniger</a:t>
            </a:r>
            <a:endParaRPr lang="sv-SE" sz="1600" dirty="0"/>
          </a:p>
        </p:txBody>
      </p:sp>
      <p:sp>
        <p:nvSpPr>
          <p:cNvPr id="105" name="Textfeld 104"/>
          <p:cNvSpPr txBox="1">
            <a:spLocks noChangeArrowheads="1"/>
          </p:cNvSpPr>
          <p:nvPr/>
        </p:nvSpPr>
        <p:spPr bwMode="auto">
          <a:xfrm>
            <a:off x="4691279" y="1800848"/>
            <a:ext cx="1079944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6" name="Textfeld 105"/>
          <p:cNvSpPr txBox="1">
            <a:spLocks noChangeArrowheads="1"/>
          </p:cNvSpPr>
          <p:nvPr/>
        </p:nvSpPr>
        <p:spPr bwMode="auto">
          <a:xfrm>
            <a:off x="5771223" y="1800848"/>
            <a:ext cx="1079944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7" name="Textfeld 106"/>
          <p:cNvSpPr txBox="1">
            <a:spLocks noChangeArrowheads="1"/>
          </p:cNvSpPr>
          <p:nvPr/>
        </p:nvSpPr>
        <p:spPr bwMode="auto">
          <a:xfrm>
            <a:off x="4691278" y="2951036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8" name="Textfeld 107"/>
          <p:cNvSpPr txBox="1">
            <a:spLocks noChangeArrowheads="1"/>
          </p:cNvSpPr>
          <p:nvPr/>
        </p:nvSpPr>
        <p:spPr bwMode="auto">
          <a:xfrm>
            <a:off x="5771222" y="2951036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9" name="Textfeld 108"/>
          <p:cNvSpPr txBox="1">
            <a:spLocks noChangeArrowheads="1"/>
          </p:cNvSpPr>
          <p:nvPr/>
        </p:nvSpPr>
        <p:spPr bwMode="auto">
          <a:xfrm>
            <a:off x="3497499" y="3518642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0" name="Textfeld 109"/>
          <p:cNvSpPr txBox="1">
            <a:spLocks noChangeArrowheads="1"/>
          </p:cNvSpPr>
          <p:nvPr/>
        </p:nvSpPr>
        <p:spPr bwMode="auto">
          <a:xfrm>
            <a:off x="4691278" y="3518642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1" name="Textfeld 110"/>
          <p:cNvSpPr txBox="1">
            <a:spLocks noChangeArrowheads="1"/>
          </p:cNvSpPr>
          <p:nvPr/>
        </p:nvSpPr>
        <p:spPr bwMode="auto">
          <a:xfrm>
            <a:off x="5771222" y="3518642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2" name="Textfeld 111"/>
          <p:cNvSpPr txBox="1">
            <a:spLocks noChangeArrowheads="1"/>
          </p:cNvSpPr>
          <p:nvPr/>
        </p:nvSpPr>
        <p:spPr bwMode="auto">
          <a:xfrm>
            <a:off x="3497499" y="4074088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Textfeld 112"/>
          <p:cNvSpPr txBox="1">
            <a:spLocks noChangeArrowheads="1"/>
          </p:cNvSpPr>
          <p:nvPr/>
        </p:nvSpPr>
        <p:spPr bwMode="auto">
          <a:xfrm>
            <a:off x="4691278" y="407408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4" name="Textfeld 113"/>
          <p:cNvSpPr txBox="1">
            <a:spLocks noChangeArrowheads="1"/>
          </p:cNvSpPr>
          <p:nvPr/>
        </p:nvSpPr>
        <p:spPr bwMode="auto">
          <a:xfrm>
            <a:off x="5771222" y="407408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5" name="Textfeld 114"/>
          <p:cNvSpPr txBox="1">
            <a:spLocks noChangeArrowheads="1"/>
          </p:cNvSpPr>
          <p:nvPr/>
        </p:nvSpPr>
        <p:spPr bwMode="auto">
          <a:xfrm>
            <a:off x="3497499" y="5835963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Textfeld 115"/>
          <p:cNvSpPr txBox="1">
            <a:spLocks noChangeArrowheads="1"/>
          </p:cNvSpPr>
          <p:nvPr/>
        </p:nvSpPr>
        <p:spPr bwMode="auto">
          <a:xfrm>
            <a:off x="4691278" y="583596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7" name="Textfeld 116"/>
          <p:cNvSpPr txBox="1">
            <a:spLocks noChangeArrowheads="1"/>
          </p:cNvSpPr>
          <p:nvPr/>
        </p:nvSpPr>
        <p:spPr bwMode="auto">
          <a:xfrm>
            <a:off x="5771222" y="5835963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Textfeld 117"/>
          <p:cNvSpPr txBox="1"/>
          <p:nvPr/>
        </p:nvSpPr>
        <p:spPr bwMode="auto">
          <a:xfrm>
            <a:off x="800115" y="6952047"/>
            <a:ext cx="26885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800" b="1" baseline="30000" dirty="0"/>
              <a:t> Rechenoperationen im Zahlenraum </a:t>
            </a:r>
            <a:r>
              <a:rPr lang="de-DE" sz="1800" b="1" baseline="30000" dirty="0" smtClean="0"/>
              <a:t>20</a:t>
            </a:r>
            <a:endParaRPr lang="de-DE" sz="1800" dirty="0"/>
          </a:p>
        </p:txBody>
      </p:sp>
      <p:sp>
        <p:nvSpPr>
          <p:cNvPr id="119" name="Textfeld 118"/>
          <p:cNvSpPr txBox="1">
            <a:spLocks noChangeArrowheads="1"/>
          </p:cNvSpPr>
          <p:nvPr/>
        </p:nvSpPr>
        <p:spPr bwMode="auto">
          <a:xfrm>
            <a:off x="3497499" y="6370309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0" name="Textfeld 119"/>
          <p:cNvSpPr txBox="1">
            <a:spLocks noChangeArrowheads="1"/>
          </p:cNvSpPr>
          <p:nvPr/>
        </p:nvSpPr>
        <p:spPr bwMode="auto">
          <a:xfrm>
            <a:off x="4691278" y="6370309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1" name="Textfeld 120"/>
          <p:cNvSpPr txBox="1">
            <a:spLocks noChangeArrowheads="1"/>
          </p:cNvSpPr>
          <p:nvPr/>
        </p:nvSpPr>
        <p:spPr bwMode="auto">
          <a:xfrm>
            <a:off x="5771222" y="6370309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5" name="Textfeld 124"/>
          <p:cNvSpPr txBox="1">
            <a:spLocks noChangeArrowheads="1"/>
          </p:cNvSpPr>
          <p:nvPr/>
        </p:nvSpPr>
        <p:spPr bwMode="auto">
          <a:xfrm>
            <a:off x="3497499" y="7567516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6" name="Textfeld 125"/>
          <p:cNvSpPr txBox="1">
            <a:spLocks noChangeArrowheads="1"/>
          </p:cNvSpPr>
          <p:nvPr/>
        </p:nvSpPr>
        <p:spPr bwMode="auto">
          <a:xfrm>
            <a:off x="4691278" y="7567516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7" name="Textfeld 126"/>
          <p:cNvSpPr txBox="1">
            <a:spLocks noChangeArrowheads="1"/>
          </p:cNvSpPr>
          <p:nvPr/>
        </p:nvSpPr>
        <p:spPr bwMode="auto">
          <a:xfrm>
            <a:off x="5771222" y="7567516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8" name="Textfeld 127"/>
          <p:cNvSpPr txBox="1">
            <a:spLocks noChangeArrowheads="1"/>
          </p:cNvSpPr>
          <p:nvPr/>
        </p:nvSpPr>
        <p:spPr bwMode="auto">
          <a:xfrm>
            <a:off x="3497499" y="8697301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9" name="Textfeld 128"/>
          <p:cNvSpPr txBox="1">
            <a:spLocks noChangeArrowheads="1"/>
          </p:cNvSpPr>
          <p:nvPr/>
        </p:nvSpPr>
        <p:spPr bwMode="auto">
          <a:xfrm>
            <a:off x="4691278" y="869730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0" name="Textfeld 129"/>
          <p:cNvSpPr txBox="1">
            <a:spLocks noChangeArrowheads="1"/>
          </p:cNvSpPr>
          <p:nvPr/>
        </p:nvSpPr>
        <p:spPr bwMode="auto">
          <a:xfrm>
            <a:off x="5771222" y="869730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1" name="Textfeld 130"/>
          <p:cNvSpPr txBox="1">
            <a:spLocks noChangeArrowheads="1"/>
          </p:cNvSpPr>
          <p:nvPr/>
        </p:nvSpPr>
        <p:spPr bwMode="auto">
          <a:xfrm>
            <a:off x="3497499" y="9254388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2" name="Textfeld 131"/>
          <p:cNvSpPr txBox="1">
            <a:spLocks noChangeArrowheads="1"/>
          </p:cNvSpPr>
          <p:nvPr/>
        </p:nvSpPr>
        <p:spPr bwMode="auto">
          <a:xfrm>
            <a:off x="4691278" y="925438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3" name="Textfeld 132"/>
          <p:cNvSpPr txBox="1">
            <a:spLocks noChangeArrowheads="1"/>
          </p:cNvSpPr>
          <p:nvPr/>
        </p:nvSpPr>
        <p:spPr bwMode="auto">
          <a:xfrm>
            <a:off x="5771222" y="9254388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4" name="Textfeld 133"/>
          <p:cNvSpPr txBox="1"/>
          <p:nvPr/>
        </p:nvSpPr>
        <p:spPr bwMode="auto">
          <a:xfrm>
            <a:off x="808995" y="1777762"/>
            <a:ext cx="2688504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/>
              <a:t>ZR20</a:t>
            </a:r>
            <a:r>
              <a:rPr lang="de-DE" sz="1600" b="1" baseline="30000" dirty="0"/>
              <a:t> / 9</a:t>
            </a:r>
            <a:r>
              <a:rPr lang="de-DE" sz="1600" baseline="30000" dirty="0"/>
              <a:t>      Rückwärtszählen von </a:t>
            </a:r>
            <a:r>
              <a:rPr lang="de-DE" sz="1600" baseline="30000" dirty="0" smtClean="0"/>
              <a:t>20</a:t>
            </a:r>
            <a:endParaRPr lang="de-DE" sz="1600" baseline="30000" dirty="0"/>
          </a:p>
        </p:txBody>
      </p:sp>
      <p:sp>
        <p:nvSpPr>
          <p:cNvPr id="135" name="Textfeld 134"/>
          <p:cNvSpPr txBox="1"/>
          <p:nvPr/>
        </p:nvSpPr>
        <p:spPr bwMode="auto">
          <a:xfrm>
            <a:off x="808995" y="2267894"/>
            <a:ext cx="2688504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="1" baseline="30000" dirty="0" smtClean="0"/>
              <a:t>ZR20</a:t>
            </a:r>
            <a:r>
              <a:rPr lang="de-DE" sz="1600" b="1" baseline="30000" dirty="0"/>
              <a:t> / 10</a:t>
            </a:r>
            <a:r>
              <a:rPr lang="de-DE" sz="1600" baseline="30000" dirty="0"/>
              <a:t>    Zwanzigerfeld – Erarbeitung </a:t>
            </a:r>
          </a:p>
          <a:p>
            <a:r>
              <a:rPr lang="de-DE" sz="1600" baseline="30000" dirty="0"/>
              <a:t>                   </a:t>
            </a:r>
            <a:r>
              <a:rPr lang="de-DE" sz="1600" baseline="30000" dirty="0" smtClean="0"/>
              <a:t>  </a:t>
            </a:r>
            <a:r>
              <a:rPr lang="de-DE" sz="1600" baseline="30000" dirty="0"/>
              <a:t>(„Kraft der 10”)	</a:t>
            </a:r>
            <a:endParaRPr lang="de-DE" sz="1600" dirty="0"/>
          </a:p>
        </p:txBody>
      </p:sp>
      <p:sp>
        <p:nvSpPr>
          <p:cNvPr id="136" name="Textfeld 135"/>
          <p:cNvSpPr txBox="1">
            <a:spLocks noChangeArrowheads="1"/>
          </p:cNvSpPr>
          <p:nvPr/>
        </p:nvSpPr>
        <p:spPr bwMode="auto">
          <a:xfrm>
            <a:off x="3497499" y="2364721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7" name="Textfeld 136"/>
          <p:cNvSpPr txBox="1">
            <a:spLocks noChangeArrowheads="1"/>
          </p:cNvSpPr>
          <p:nvPr/>
        </p:nvSpPr>
        <p:spPr bwMode="auto">
          <a:xfrm>
            <a:off x="4691278" y="236472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8" name="Textfeld 137"/>
          <p:cNvSpPr txBox="1">
            <a:spLocks noChangeArrowheads="1"/>
          </p:cNvSpPr>
          <p:nvPr/>
        </p:nvSpPr>
        <p:spPr bwMode="auto">
          <a:xfrm>
            <a:off x="5771222" y="236472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9" name="Textfeld 138"/>
          <p:cNvSpPr txBox="1"/>
          <p:nvPr/>
        </p:nvSpPr>
        <p:spPr bwMode="auto">
          <a:xfrm>
            <a:off x="808995" y="5607558"/>
            <a:ext cx="2688504" cy="49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aseline="30000" dirty="0"/>
              <a:t>	</a:t>
            </a:r>
            <a:endParaRPr lang="de-DE" sz="1600" dirty="0"/>
          </a:p>
          <a:p>
            <a:r>
              <a:rPr lang="de-DE" sz="1600" b="1" baseline="30000" dirty="0"/>
              <a:t>ZR20 / 16</a:t>
            </a:r>
            <a:r>
              <a:rPr lang="de-DE" sz="1600" baseline="30000" dirty="0"/>
              <a:t>   </a:t>
            </a:r>
            <a:r>
              <a:rPr lang="de-DE" sz="1600" baseline="30000" dirty="0" smtClean="0"/>
              <a:t> Stellenwertverständnis </a:t>
            </a:r>
            <a:r>
              <a:rPr lang="de-DE" sz="1600" baseline="30000" dirty="0"/>
              <a:t>– </a:t>
            </a:r>
          </a:p>
          <a:p>
            <a:r>
              <a:rPr lang="de-DE" sz="1600" baseline="30000" dirty="0"/>
              <a:t>                  </a:t>
            </a:r>
            <a:r>
              <a:rPr lang="de-DE" sz="1600" baseline="30000" dirty="0" smtClean="0"/>
              <a:t>   </a:t>
            </a:r>
            <a:r>
              <a:rPr lang="de-DE" sz="1600" baseline="30000" dirty="0"/>
              <a:t>um 10 mehr / um 10 weniger</a:t>
            </a:r>
            <a:endParaRPr lang="de-DE" sz="1600" dirty="0"/>
          </a:p>
        </p:txBody>
      </p:sp>
      <p:sp>
        <p:nvSpPr>
          <p:cNvPr id="140" name="Textfeld 139"/>
          <p:cNvSpPr txBox="1">
            <a:spLocks noChangeArrowheads="1"/>
          </p:cNvSpPr>
          <p:nvPr/>
        </p:nvSpPr>
        <p:spPr bwMode="auto">
          <a:xfrm>
            <a:off x="3497499" y="5247461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41" name="Textfeld 140"/>
          <p:cNvSpPr txBox="1">
            <a:spLocks noChangeArrowheads="1"/>
          </p:cNvSpPr>
          <p:nvPr/>
        </p:nvSpPr>
        <p:spPr bwMode="auto">
          <a:xfrm>
            <a:off x="4691278" y="524746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42" name="Textfeld 141"/>
          <p:cNvSpPr txBox="1">
            <a:spLocks noChangeArrowheads="1"/>
          </p:cNvSpPr>
          <p:nvPr/>
        </p:nvSpPr>
        <p:spPr bwMode="auto">
          <a:xfrm>
            <a:off x="5771222" y="5247461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46" name="Textfeld 145"/>
          <p:cNvSpPr txBox="1">
            <a:spLocks noChangeArrowheads="1"/>
          </p:cNvSpPr>
          <p:nvPr/>
        </p:nvSpPr>
        <p:spPr bwMode="auto">
          <a:xfrm>
            <a:off x="3497499" y="8077505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47" name="Textfeld 146"/>
          <p:cNvSpPr txBox="1">
            <a:spLocks noChangeArrowheads="1"/>
          </p:cNvSpPr>
          <p:nvPr/>
        </p:nvSpPr>
        <p:spPr bwMode="auto">
          <a:xfrm>
            <a:off x="4691278" y="807750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48" name="Textfeld 147"/>
          <p:cNvSpPr txBox="1">
            <a:spLocks noChangeArrowheads="1"/>
          </p:cNvSpPr>
          <p:nvPr/>
        </p:nvSpPr>
        <p:spPr bwMode="auto">
          <a:xfrm>
            <a:off x="5771222" y="807750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0" name="Textfeld 149"/>
          <p:cNvSpPr txBox="1">
            <a:spLocks noChangeArrowheads="1"/>
          </p:cNvSpPr>
          <p:nvPr/>
        </p:nvSpPr>
        <p:spPr bwMode="auto">
          <a:xfrm>
            <a:off x="3497499" y="4644005"/>
            <a:ext cx="119378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1" name="Textfeld 150"/>
          <p:cNvSpPr txBox="1">
            <a:spLocks noChangeArrowheads="1"/>
          </p:cNvSpPr>
          <p:nvPr/>
        </p:nvSpPr>
        <p:spPr bwMode="auto">
          <a:xfrm>
            <a:off x="4691278" y="464400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2" name="Textfeld 151"/>
          <p:cNvSpPr txBox="1">
            <a:spLocks noChangeArrowheads="1"/>
          </p:cNvSpPr>
          <p:nvPr/>
        </p:nvSpPr>
        <p:spPr bwMode="auto">
          <a:xfrm>
            <a:off x="5771222" y="4644005"/>
            <a:ext cx="1079945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3" name="Textfeld 152"/>
          <p:cNvSpPr txBox="1"/>
          <p:nvPr/>
        </p:nvSpPr>
        <p:spPr bwMode="auto">
          <a:xfrm>
            <a:off x="808995" y="3296765"/>
            <a:ext cx="2688504" cy="49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de-DE" sz="1600" baseline="30000" dirty="0"/>
              <a:t>	</a:t>
            </a:r>
            <a:endParaRPr lang="de-DE" sz="1600" dirty="0"/>
          </a:p>
          <a:p>
            <a:r>
              <a:rPr lang="de-DE" sz="1600" b="1" baseline="30000" dirty="0"/>
              <a:t>ZR20 / 13</a:t>
            </a:r>
            <a:r>
              <a:rPr lang="de-DE" sz="1600" baseline="30000" dirty="0"/>
              <a:t>   Zahlsymbole 11 bis 20 – </a:t>
            </a:r>
          </a:p>
          <a:p>
            <a:r>
              <a:rPr lang="de-DE" sz="1600" baseline="30000" dirty="0"/>
              <a:t>                   </a:t>
            </a:r>
            <a:r>
              <a:rPr lang="de-DE" sz="1600" baseline="30000" dirty="0" smtClean="0"/>
              <a:t> Automatisieren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1457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 algn="just">
          <a:lnSpc>
            <a:spcPct val="120000"/>
          </a:lnSpc>
          <a:defRPr sz="1100" dirty="0" smtClean="0">
            <a:solidFill>
              <a:schemeClr val="tx1">
                <a:lumMod val="95000"/>
                <a:lumOff val="5000"/>
              </a:schemeClr>
            </a:solidFill>
            <a:latin typeface="Calibri Light"/>
            <a:cs typeface="Calibri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Macintosh PowerPoint</Application>
  <PresentationFormat>Benutzerdefiniert</PresentationFormat>
  <Paragraphs>499</Paragraphs>
  <Slides>10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. .</dc:creator>
  <cp:lastModifiedBy>lw</cp:lastModifiedBy>
  <cp:revision>280</cp:revision>
  <cp:lastPrinted>2019-04-04T08:42:33Z</cp:lastPrinted>
  <dcterms:created xsi:type="dcterms:W3CDTF">2018-02-19T15:19:51Z</dcterms:created>
  <dcterms:modified xsi:type="dcterms:W3CDTF">2022-02-20T14:45:39Z</dcterms:modified>
</cp:coreProperties>
</file>