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5" r:id="rId3"/>
    <p:sldId id="266" r:id="rId4"/>
    <p:sldId id="261" r:id="rId5"/>
    <p:sldId id="264" r:id="rId6"/>
    <p:sldId id="263" r:id="rId7"/>
    <p:sldId id="262" r:id="rId8"/>
    <p:sldId id="257" r:id="rId9"/>
    <p:sldId id="258" r:id="rId10"/>
    <p:sldId id="259" r:id="rId11"/>
  </p:sldIdLst>
  <p:sldSz cx="7562850" cy="10688638"/>
  <p:notesSz cx="6858000" cy="9945688"/>
  <p:defaultTextStyle>
    <a:defPPr>
      <a:defRPr lang="de-DE"/>
    </a:defPPr>
    <a:lvl1pPr marL="0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1pPr>
    <a:lvl2pPr marL="1768404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2pPr>
    <a:lvl3pPr marL="3536808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3pPr>
    <a:lvl4pPr marL="5305212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4pPr>
    <a:lvl5pPr marL="7073616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5pPr>
    <a:lvl6pPr marL="8842019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6pPr>
    <a:lvl7pPr marL="10610423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7pPr>
    <a:lvl8pPr marL="12378827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8pPr>
    <a:lvl9pPr marL="14147231" algn="l" defTabSz="176840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886">
          <p15:clr>
            <a:srgbClr val="A4A3A4"/>
          </p15:clr>
        </p15:guide>
        <p15:guide id="2" pos="408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96C"/>
    <a:srgbClr val="006155"/>
    <a:srgbClr val="006AA8"/>
    <a:srgbClr val="1B5991"/>
    <a:srgbClr val="00478A"/>
    <a:srgbClr val="EE9611"/>
    <a:srgbClr val="F417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6" autoAdjust="0"/>
    <p:restoredTop sz="98682" autoAdjust="0"/>
  </p:normalViewPr>
  <p:slideViewPr>
    <p:cSldViewPr snapToGrid="0" snapToObjects="1" showGuides="1">
      <p:cViewPr>
        <p:scale>
          <a:sx n="93" d="100"/>
          <a:sy n="93" d="100"/>
        </p:scale>
        <p:origin x="-2652" y="666"/>
      </p:cViewPr>
      <p:guideLst>
        <p:guide orient="horz" pos="886"/>
        <p:guide pos="40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90" d="100"/>
          <a:sy n="90" d="100"/>
        </p:scale>
        <p:origin x="-1472" y="-12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CDAAF-98EA-6942-B908-2A39056E9454}" type="datetimeFigureOut">
              <a:rPr lang="de-DE" smtClean="0"/>
              <a:t>23.02.2022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6125"/>
            <a:ext cx="2638425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Mastertextformat bearbeiten</a:t>
            </a:r>
          </a:p>
          <a:p>
            <a:pPr lvl="1"/>
            <a:r>
              <a:rPr lang="de-AT"/>
              <a:t>Zweite Ebene</a:t>
            </a:r>
          </a:p>
          <a:p>
            <a:pPr lvl="2"/>
            <a:r>
              <a:rPr lang="de-AT"/>
              <a:t>Dritte Ebene</a:t>
            </a:r>
          </a:p>
          <a:p>
            <a:pPr lvl="3"/>
            <a:r>
              <a:rPr lang="de-AT"/>
              <a:t>Vierte Ebene</a:t>
            </a:r>
          </a:p>
          <a:p>
            <a:pPr lvl="4"/>
            <a:r>
              <a:rPr lang="de-AT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71E74-352D-1848-A2AA-51AF99BD1AF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428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768404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3536808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5305212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7073616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8842019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10610423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12378827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14147231" algn="l" defTabSz="1768404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600" dirty="0">
              <a:latin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71E74-352D-1848-A2AA-51AF99BD1AF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36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6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71E74-352D-1848-A2AA-51AF99BD1AF9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15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30000"/>
              </a:lnSpc>
            </a:pPr>
            <a:endParaRPr lang="de-AT" sz="16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71E74-352D-1848-A2AA-51AF99BD1AF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1269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71E74-352D-1848-A2AA-51AF99BD1AF9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593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Kurzkonze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Vorlagen für KOMPETENZBOGEN P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  <p:pic>
        <p:nvPicPr>
          <p:cNvPr id="4" name="Bild 3" descr="Vorlagen für Entwicklungsbogen DK PP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0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Vorlagen für Entwicklungsbogen DK PP1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66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Vorlagen für KOMPETENZBOGEN PP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  <p:pic>
        <p:nvPicPr>
          <p:cNvPr id="4" name="Bild 3" descr="Vorlagen für Entwicklungsbogen DK PP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168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Vorlagen für KOMPETENZBOGEN PP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  <p:pic>
        <p:nvPicPr>
          <p:cNvPr id="4" name="Bild 3" descr="Vorlagen für Entwicklungsbogen DK PP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20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Vorlagen für Entwicklungsbogen DK PP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56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 descr="Vorlagen für Entwicklungsbogen DK PP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3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Vorlagen für Entwicklungsbogen DK PP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106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Vorlagen für Entwicklungsbogen DK PP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28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Vorlagen für Entwicklungsbogen DK PP8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53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rzkonzeptio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Vorlagen für Entwicklungsbogen DK PP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486" cy="106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80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228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</p:sldLayoutIdLst>
  <p:txStyles>
    <p:titleStyle>
      <a:lvl1pPr algn="ctr" defTabSz="1768404" rtl="0" eaLnBrk="1" latinLnBrk="0" hangingPunct="1">
        <a:spcBef>
          <a:spcPct val="0"/>
        </a:spcBef>
        <a:buNone/>
        <a:defRPr sz="1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26303" indent="-1326303" algn="l" defTabSz="1768404" rtl="0" eaLnBrk="1" latinLnBrk="0" hangingPunct="1">
        <a:spcBef>
          <a:spcPct val="20000"/>
        </a:spcBef>
        <a:buFont typeface="Arial"/>
        <a:buChar char="•"/>
        <a:defRPr sz="12400" kern="1200">
          <a:solidFill>
            <a:schemeClr val="tx1"/>
          </a:solidFill>
          <a:latin typeface="+mn-lt"/>
          <a:ea typeface="+mn-ea"/>
          <a:cs typeface="+mn-cs"/>
        </a:defRPr>
      </a:lvl1pPr>
      <a:lvl2pPr marL="2873656" indent="-1105252" algn="l" defTabSz="1768404" rtl="0" eaLnBrk="1" latinLnBrk="0" hangingPunct="1">
        <a:spcBef>
          <a:spcPct val="20000"/>
        </a:spcBef>
        <a:buFont typeface="Arial"/>
        <a:buChar char="–"/>
        <a:defRPr sz="10800" kern="1200">
          <a:solidFill>
            <a:schemeClr val="tx1"/>
          </a:solidFill>
          <a:latin typeface="+mn-lt"/>
          <a:ea typeface="+mn-ea"/>
          <a:cs typeface="+mn-cs"/>
        </a:defRPr>
      </a:lvl2pPr>
      <a:lvl3pPr marL="4421010" indent="-884202" algn="l" defTabSz="1768404" rtl="0" eaLnBrk="1" latinLnBrk="0" hangingPunct="1">
        <a:spcBef>
          <a:spcPct val="20000"/>
        </a:spcBef>
        <a:buFont typeface="Arial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6189414" indent="-884202" algn="l" defTabSz="1768404" rtl="0" eaLnBrk="1" latinLnBrk="0" hangingPunct="1">
        <a:spcBef>
          <a:spcPct val="20000"/>
        </a:spcBef>
        <a:buFont typeface="Arial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957817" indent="-884202" algn="l" defTabSz="1768404" rtl="0" eaLnBrk="1" latinLnBrk="0" hangingPunct="1">
        <a:spcBef>
          <a:spcPct val="20000"/>
        </a:spcBef>
        <a:buFont typeface="Arial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726221" indent="-884202" algn="l" defTabSz="1768404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494625" indent="-884202" algn="l" defTabSz="1768404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263029" indent="-884202" algn="l" defTabSz="1768404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5031433" indent="-884202" algn="l" defTabSz="1768404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404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3536808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305212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073616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842019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610423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378827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4147231" algn="l" defTabSz="176840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102174" y="1015864"/>
            <a:ext cx="353399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1204221" y="3606526"/>
            <a:ext cx="5224768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1204221" y="5432141"/>
            <a:ext cx="5224768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1204221" y="5908388"/>
            <a:ext cx="5224768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 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1204221" y="6384636"/>
            <a:ext cx="5224768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 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2059615" y="4495975"/>
            <a:ext cx="1500707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395368" y="4495975"/>
            <a:ext cx="2033621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58136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feld 63"/>
          <p:cNvSpPr txBox="1">
            <a:spLocks noChangeArrowheads="1"/>
          </p:cNvSpPr>
          <p:nvPr/>
        </p:nvSpPr>
        <p:spPr bwMode="auto">
          <a:xfrm>
            <a:off x="3012527" y="40848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 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5" name="Textfeld 64"/>
          <p:cNvSpPr txBox="1">
            <a:spLocks noChangeArrowheads="1"/>
          </p:cNvSpPr>
          <p:nvPr/>
        </p:nvSpPr>
        <p:spPr bwMode="auto">
          <a:xfrm>
            <a:off x="4230222" y="408489"/>
            <a:ext cx="278907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6" name="Textfeld 65"/>
          <p:cNvSpPr txBox="1">
            <a:spLocks noChangeArrowheads="1"/>
          </p:cNvSpPr>
          <p:nvPr/>
        </p:nvSpPr>
        <p:spPr bwMode="auto">
          <a:xfrm>
            <a:off x="959381" y="1300718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7" name="Textfeld 66"/>
          <p:cNvSpPr txBox="1">
            <a:spLocks noChangeArrowheads="1"/>
          </p:cNvSpPr>
          <p:nvPr/>
        </p:nvSpPr>
        <p:spPr bwMode="auto">
          <a:xfrm>
            <a:off x="1837209" y="1300718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959381" y="1472895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9" name="Textfeld 68"/>
          <p:cNvSpPr txBox="1">
            <a:spLocks noChangeArrowheads="1"/>
          </p:cNvSpPr>
          <p:nvPr/>
        </p:nvSpPr>
        <p:spPr bwMode="auto">
          <a:xfrm>
            <a:off x="1837209" y="1472895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0" name="Textfeld 69"/>
          <p:cNvSpPr txBox="1">
            <a:spLocks noChangeArrowheads="1"/>
          </p:cNvSpPr>
          <p:nvPr/>
        </p:nvSpPr>
        <p:spPr bwMode="auto">
          <a:xfrm>
            <a:off x="959381" y="1636911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1" name="Textfeld 70"/>
          <p:cNvSpPr txBox="1">
            <a:spLocks noChangeArrowheads="1"/>
          </p:cNvSpPr>
          <p:nvPr/>
        </p:nvSpPr>
        <p:spPr bwMode="auto">
          <a:xfrm>
            <a:off x="1837209" y="1636911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2" name="Textfeld 71"/>
          <p:cNvSpPr txBox="1"/>
          <p:nvPr/>
        </p:nvSpPr>
        <p:spPr bwMode="auto">
          <a:xfrm>
            <a:off x="666326" y="2673113"/>
            <a:ext cx="1368600" cy="35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="1" baseline="30000" dirty="0"/>
              <a:t>Anmerkungen:</a:t>
            </a:r>
          </a:p>
          <a:p>
            <a:endParaRPr lang="de-DE" sz="1400" b="1" baseline="30000" dirty="0"/>
          </a:p>
          <a:p>
            <a:endParaRPr lang="de-DE" sz="1400" baseline="30000" dirty="0"/>
          </a:p>
          <a:p>
            <a:r>
              <a:rPr lang="de-DE" sz="1400" b="1" baseline="30000" dirty="0"/>
              <a:t>Muster</a:t>
            </a:r>
            <a:r>
              <a:rPr lang="de-DE" sz="1400" baseline="30000" dirty="0"/>
              <a:t> legen, zeichnen und fortsetzen.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="1" baseline="30000" dirty="0"/>
              <a:t>Räumliche Vorstellung </a:t>
            </a:r>
            <a:r>
              <a:rPr lang="de-DE" sz="1400" baseline="30000" dirty="0"/>
              <a:t>mit Würfeln und Bausteinen bzw. Hantieren mit dem Spiegel entwickeln.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="1" baseline="30000" dirty="0"/>
              <a:t>Wortschatzarbeit:</a:t>
            </a:r>
          </a:p>
          <a:p>
            <a:r>
              <a:rPr lang="de-DE" sz="1400" baseline="30000" dirty="0"/>
              <a:t>Begriffe der Geometrie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="1" baseline="30000" dirty="0"/>
              <a:t>Faltarbeiten</a:t>
            </a:r>
            <a:r>
              <a:rPr lang="de-DE" sz="1400" baseline="30000" dirty="0"/>
              <a:t> unterstützen die Begriffsbildung und die räumliche Vorstellung</a:t>
            </a:r>
          </a:p>
          <a:p>
            <a:r>
              <a:rPr lang="de-DE" sz="1400" baseline="30000" dirty="0"/>
              <a:t>(halbieren, verdoppeln, Hexentreppe).</a:t>
            </a:r>
          </a:p>
        </p:txBody>
      </p:sp>
      <p:sp>
        <p:nvSpPr>
          <p:cNvPr id="74" name="Textfeld 73"/>
          <p:cNvSpPr txBox="1"/>
          <p:nvPr/>
        </p:nvSpPr>
        <p:spPr bwMode="auto">
          <a:xfrm>
            <a:off x="2239743" y="4443752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Unterschiede von Rechteck und </a:t>
            </a:r>
          </a:p>
          <a:p>
            <a:r>
              <a:rPr lang="de-DE" sz="1400" baseline="30000" dirty="0"/>
              <a:t>Quadrat durch Untersuchen entdecken</a:t>
            </a:r>
            <a:endParaRPr lang="de-DE" sz="1400" i="1" baseline="30000" dirty="0">
              <a:solidFill>
                <a:srgbClr val="2F796C"/>
              </a:solidFill>
            </a:endParaRPr>
          </a:p>
        </p:txBody>
      </p:sp>
      <p:sp>
        <p:nvSpPr>
          <p:cNvPr id="83" name="Textfeld 82"/>
          <p:cNvSpPr txBox="1"/>
          <p:nvPr/>
        </p:nvSpPr>
        <p:spPr bwMode="auto">
          <a:xfrm>
            <a:off x="2239743" y="5080928"/>
            <a:ext cx="2198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Geometrische Körper (Kugel, Würfel) </a:t>
            </a:r>
          </a:p>
          <a:p>
            <a:r>
              <a:rPr lang="de-DE" sz="1400" baseline="30000" dirty="0"/>
              <a:t>beschreiben, benennen und in </a:t>
            </a:r>
          </a:p>
          <a:p>
            <a:r>
              <a:rPr lang="de-DE" sz="1400" baseline="30000" dirty="0"/>
              <a:t>der Umwelt wieder finden</a:t>
            </a:r>
            <a:endParaRPr lang="de-DE" sz="1400" i="1" baseline="30000" dirty="0">
              <a:solidFill>
                <a:srgbClr val="2F796C"/>
              </a:solidFill>
            </a:endParaRPr>
          </a:p>
        </p:txBody>
      </p:sp>
      <p:sp>
        <p:nvSpPr>
          <p:cNvPr id="85" name="Textfeld 84"/>
          <p:cNvSpPr txBox="1">
            <a:spLocks noChangeArrowheads="1"/>
          </p:cNvSpPr>
          <p:nvPr/>
        </p:nvSpPr>
        <p:spPr bwMode="auto">
          <a:xfrm>
            <a:off x="4552757" y="452255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6" name="Textfeld 85"/>
          <p:cNvSpPr txBox="1">
            <a:spLocks noChangeArrowheads="1"/>
          </p:cNvSpPr>
          <p:nvPr/>
        </p:nvSpPr>
        <p:spPr bwMode="auto">
          <a:xfrm>
            <a:off x="5169053" y="452255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Textfeld 86"/>
          <p:cNvSpPr txBox="1">
            <a:spLocks noChangeArrowheads="1"/>
          </p:cNvSpPr>
          <p:nvPr/>
        </p:nvSpPr>
        <p:spPr bwMode="auto">
          <a:xfrm>
            <a:off x="5798178" y="452255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6440132" y="452255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9" name="Textfeld 88"/>
          <p:cNvSpPr txBox="1"/>
          <p:nvPr/>
        </p:nvSpPr>
        <p:spPr bwMode="auto">
          <a:xfrm>
            <a:off x="2239743" y="2188999"/>
            <a:ext cx="2198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Raumorientierung </a:t>
            </a:r>
          </a:p>
          <a:p>
            <a:r>
              <a:rPr lang="de-DE" sz="1400" baseline="30000" dirty="0"/>
              <a:t>(oben/unten, vorne/hinten, rechts/links, außen/innen)</a:t>
            </a:r>
            <a:endParaRPr lang="de-DE" sz="1400" i="1" baseline="30000" dirty="0">
              <a:solidFill>
                <a:srgbClr val="2F796C"/>
              </a:solidFill>
            </a:endParaRPr>
          </a:p>
        </p:txBody>
      </p:sp>
      <p:sp>
        <p:nvSpPr>
          <p:cNvPr id="90" name="Textfeld 89"/>
          <p:cNvSpPr txBox="1">
            <a:spLocks noChangeArrowheads="1"/>
          </p:cNvSpPr>
          <p:nvPr/>
        </p:nvSpPr>
        <p:spPr bwMode="auto">
          <a:xfrm>
            <a:off x="4552757" y="235614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1" name="Textfeld 90"/>
          <p:cNvSpPr txBox="1">
            <a:spLocks noChangeArrowheads="1"/>
          </p:cNvSpPr>
          <p:nvPr/>
        </p:nvSpPr>
        <p:spPr bwMode="auto">
          <a:xfrm>
            <a:off x="5169053" y="235614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2" name="Textfeld 91"/>
          <p:cNvSpPr txBox="1">
            <a:spLocks noChangeArrowheads="1"/>
          </p:cNvSpPr>
          <p:nvPr/>
        </p:nvSpPr>
        <p:spPr bwMode="auto">
          <a:xfrm>
            <a:off x="5798178" y="235614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3" name="Textfeld 92"/>
          <p:cNvSpPr txBox="1">
            <a:spLocks noChangeArrowheads="1"/>
          </p:cNvSpPr>
          <p:nvPr/>
        </p:nvSpPr>
        <p:spPr bwMode="auto">
          <a:xfrm>
            <a:off x="6440132" y="235614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4" name="Textfeld 93"/>
          <p:cNvSpPr txBox="1"/>
          <p:nvPr/>
        </p:nvSpPr>
        <p:spPr bwMode="auto">
          <a:xfrm>
            <a:off x="2239743" y="2903374"/>
            <a:ext cx="2198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Geometrische Flächen (Kreis, Dreieck, </a:t>
            </a:r>
          </a:p>
          <a:p>
            <a:r>
              <a:rPr lang="de-DE" sz="1400" baseline="30000" dirty="0"/>
              <a:t>Viereck) beschreiben, benennen und </a:t>
            </a:r>
          </a:p>
          <a:p>
            <a:r>
              <a:rPr lang="de-DE" sz="1400" baseline="30000" dirty="0"/>
              <a:t>zeichnen</a:t>
            </a:r>
          </a:p>
        </p:txBody>
      </p:sp>
      <p:sp>
        <p:nvSpPr>
          <p:cNvPr id="95" name="Textfeld 94"/>
          <p:cNvSpPr txBox="1">
            <a:spLocks noChangeArrowheads="1"/>
          </p:cNvSpPr>
          <p:nvPr/>
        </p:nvSpPr>
        <p:spPr bwMode="auto">
          <a:xfrm>
            <a:off x="4552757" y="305837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6" name="Textfeld 95"/>
          <p:cNvSpPr txBox="1">
            <a:spLocks noChangeArrowheads="1"/>
          </p:cNvSpPr>
          <p:nvPr/>
        </p:nvSpPr>
        <p:spPr bwMode="auto">
          <a:xfrm>
            <a:off x="5169053" y="305837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7" name="Textfeld 96"/>
          <p:cNvSpPr txBox="1">
            <a:spLocks noChangeArrowheads="1"/>
          </p:cNvSpPr>
          <p:nvPr/>
        </p:nvSpPr>
        <p:spPr bwMode="auto">
          <a:xfrm>
            <a:off x="5798178" y="305837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8" name="Textfeld 97"/>
          <p:cNvSpPr txBox="1">
            <a:spLocks noChangeArrowheads="1"/>
          </p:cNvSpPr>
          <p:nvPr/>
        </p:nvSpPr>
        <p:spPr bwMode="auto">
          <a:xfrm>
            <a:off x="6440132" y="305837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9" name="Textfeld 98"/>
          <p:cNvSpPr txBox="1"/>
          <p:nvPr/>
        </p:nvSpPr>
        <p:spPr bwMode="auto">
          <a:xfrm>
            <a:off x="2239743" y="3644381"/>
            <a:ext cx="2198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Flächen ausmalen oder umfahren</a:t>
            </a:r>
          </a:p>
          <a:p>
            <a:r>
              <a:rPr lang="de-DE" sz="1400" baseline="30000" dirty="0"/>
              <a:t>(Unterscheidung: innen, außen, </a:t>
            </a:r>
          </a:p>
          <a:p>
            <a:r>
              <a:rPr lang="de-DE" sz="1400" baseline="30000" dirty="0"/>
              <a:t>auf der Linie)</a:t>
            </a:r>
          </a:p>
        </p:txBody>
      </p:sp>
      <p:sp>
        <p:nvSpPr>
          <p:cNvPr id="100" name="Textfeld 99"/>
          <p:cNvSpPr txBox="1">
            <a:spLocks noChangeArrowheads="1"/>
          </p:cNvSpPr>
          <p:nvPr/>
        </p:nvSpPr>
        <p:spPr bwMode="auto">
          <a:xfrm>
            <a:off x="4552757" y="377392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1" name="Textfeld 100"/>
          <p:cNvSpPr txBox="1">
            <a:spLocks noChangeArrowheads="1"/>
          </p:cNvSpPr>
          <p:nvPr/>
        </p:nvSpPr>
        <p:spPr bwMode="auto">
          <a:xfrm>
            <a:off x="5169053" y="377392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Textfeld 101"/>
          <p:cNvSpPr txBox="1">
            <a:spLocks noChangeArrowheads="1"/>
          </p:cNvSpPr>
          <p:nvPr/>
        </p:nvSpPr>
        <p:spPr bwMode="auto">
          <a:xfrm>
            <a:off x="5798178" y="377392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3" name="Textfeld 102"/>
          <p:cNvSpPr txBox="1">
            <a:spLocks noChangeArrowheads="1"/>
          </p:cNvSpPr>
          <p:nvPr/>
        </p:nvSpPr>
        <p:spPr bwMode="auto">
          <a:xfrm>
            <a:off x="6440132" y="377392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4" name="Textfeld 103"/>
          <p:cNvSpPr txBox="1">
            <a:spLocks noChangeArrowheads="1"/>
          </p:cNvSpPr>
          <p:nvPr/>
        </p:nvSpPr>
        <p:spPr bwMode="auto">
          <a:xfrm>
            <a:off x="4552757" y="523067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5" name="Textfeld 104"/>
          <p:cNvSpPr txBox="1">
            <a:spLocks noChangeArrowheads="1"/>
          </p:cNvSpPr>
          <p:nvPr/>
        </p:nvSpPr>
        <p:spPr bwMode="auto">
          <a:xfrm>
            <a:off x="5169053" y="523067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6" name="Textfeld 105"/>
          <p:cNvSpPr txBox="1">
            <a:spLocks noChangeArrowheads="1"/>
          </p:cNvSpPr>
          <p:nvPr/>
        </p:nvSpPr>
        <p:spPr bwMode="auto">
          <a:xfrm>
            <a:off x="5798178" y="523067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7" name="Textfeld 106"/>
          <p:cNvSpPr txBox="1">
            <a:spLocks noChangeArrowheads="1"/>
          </p:cNvSpPr>
          <p:nvPr/>
        </p:nvSpPr>
        <p:spPr bwMode="auto">
          <a:xfrm>
            <a:off x="6440132" y="523067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8" name="Textfeld 107"/>
          <p:cNvSpPr txBox="1"/>
          <p:nvPr/>
        </p:nvSpPr>
        <p:spPr bwMode="auto">
          <a:xfrm>
            <a:off x="2239743" y="5809510"/>
            <a:ext cx="2198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Eigenschaften von Flächen und Körpern (rund, eckig, spitz) erkennen </a:t>
            </a:r>
          </a:p>
          <a:p>
            <a:r>
              <a:rPr lang="de-DE" sz="1400" baseline="30000" dirty="0"/>
              <a:t>und benennen</a:t>
            </a:r>
            <a:endParaRPr lang="de-DE" sz="1400" i="1" baseline="30000" dirty="0">
              <a:solidFill>
                <a:srgbClr val="2F796C"/>
              </a:solidFill>
            </a:endParaRPr>
          </a:p>
        </p:txBody>
      </p:sp>
      <p:sp>
        <p:nvSpPr>
          <p:cNvPr id="109" name="Textfeld 108"/>
          <p:cNvSpPr txBox="1">
            <a:spLocks noChangeArrowheads="1"/>
          </p:cNvSpPr>
          <p:nvPr/>
        </p:nvSpPr>
        <p:spPr bwMode="auto">
          <a:xfrm>
            <a:off x="4552757" y="597270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0" name="Textfeld 109"/>
          <p:cNvSpPr txBox="1">
            <a:spLocks noChangeArrowheads="1"/>
          </p:cNvSpPr>
          <p:nvPr/>
        </p:nvSpPr>
        <p:spPr bwMode="auto">
          <a:xfrm>
            <a:off x="5169053" y="597270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1" name="Textfeld 110"/>
          <p:cNvSpPr txBox="1">
            <a:spLocks noChangeArrowheads="1"/>
          </p:cNvSpPr>
          <p:nvPr/>
        </p:nvSpPr>
        <p:spPr bwMode="auto">
          <a:xfrm>
            <a:off x="5798178" y="597270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2" name="Textfeld 111"/>
          <p:cNvSpPr txBox="1">
            <a:spLocks noChangeArrowheads="1"/>
          </p:cNvSpPr>
          <p:nvPr/>
        </p:nvSpPr>
        <p:spPr bwMode="auto">
          <a:xfrm>
            <a:off x="6440132" y="597270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3" name="Textfeld 112"/>
          <p:cNvSpPr txBox="1"/>
          <p:nvPr/>
        </p:nvSpPr>
        <p:spPr bwMode="auto">
          <a:xfrm>
            <a:off x="2239743" y="6550673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Umgang mit dem Lineal </a:t>
            </a:r>
          </a:p>
          <a:p>
            <a:r>
              <a:rPr lang="de-DE" sz="1400" baseline="30000" dirty="0"/>
              <a:t>(Linien zeichnen)</a:t>
            </a:r>
            <a:endParaRPr lang="de-DE" sz="1400" i="1" baseline="30000" dirty="0">
              <a:solidFill>
                <a:srgbClr val="2F796C"/>
              </a:solidFill>
            </a:endParaRPr>
          </a:p>
        </p:txBody>
      </p:sp>
      <p:sp>
        <p:nvSpPr>
          <p:cNvPr id="114" name="Textfeld 113"/>
          <p:cNvSpPr txBox="1">
            <a:spLocks noChangeArrowheads="1"/>
          </p:cNvSpPr>
          <p:nvPr/>
        </p:nvSpPr>
        <p:spPr bwMode="auto">
          <a:xfrm>
            <a:off x="4552757" y="662714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5" name="Textfeld 114"/>
          <p:cNvSpPr txBox="1">
            <a:spLocks noChangeArrowheads="1"/>
          </p:cNvSpPr>
          <p:nvPr/>
        </p:nvSpPr>
        <p:spPr bwMode="auto">
          <a:xfrm>
            <a:off x="5169053" y="662714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6" name="Textfeld 115"/>
          <p:cNvSpPr txBox="1">
            <a:spLocks noChangeArrowheads="1"/>
          </p:cNvSpPr>
          <p:nvPr/>
        </p:nvSpPr>
        <p:spPr bwMode="auto">
          <a:xfrm>
            <a:off x="5798178" y="662714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7" name="Textfeld 116"/>
          <p:cNvSpPr txBox="1">
            <a:spLocks noChangeArrowheads="1"/>
          </p:cNvSpPr>
          <p:nvPr/>
        </p:nvSpPr>
        <p:spPr bwMode="auto">
          <a:xfrm>
            <a:off x="6440132" y="662714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3" name="Textfeld 132"/>
          <p:cNvSpPr txBox="1">
            <a:spLocks noChangeArrowheads="1"/>
          </p:cNvSpPr>
          <p:nvPr/>
        </p:nvSpPr>
        <p:spPr bwMode="auto">
          <a:xfrm>
            <a:off x="1837209" y="1772161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4" name="Textfeld 133"/>
          <p:cNvSpPr txBox="1">
            <a:spLocks noChangeArrowheads="1"/>
          </p:cNvSpPr>
          <p:nvPr/>
        </p:nvSpPr>
        <p:spPr bwMode="auto">
          <a:xfrm>
            <a:off x="1059736" y="1772161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804075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757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4586181" y="353012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5202477" y="353012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5831602" y="353012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6473556" y="353012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4592596" y="601347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5208892" y="601347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5838017" y="601347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6479971" y="601347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4592596" y="433731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5208892" y="433731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5838017" y="433731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6479971" y="433731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4592596" y="682974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5208892" y="682974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5838017" y="682974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6479971" y="682974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4592596" y="763265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5208892" y="763265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5838017" y="763265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6479971" y="763265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4" name="Textfeld 23"/>
          <p:cNvSpPr txBox="1"/>
          <p:nvPr/>
        </p:nvSpPr>
        <p:spPr bwMode="auto">
          <a:xfrm>
            <a:off x="666326" y="3778909"/>
            <a:ext cx="1368600" cy="488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="1" baseline="30000" dirty="0"/>
              <a:t>Anmerkungen:</a:t>
            </a:r>
          </a:p>
          <a:p>
            <a:endParaRPr lang="de-DE" sz="1400" b="1" baseline="30000" dirty="0"/>
          </a:p>
          <a:p>
            <a:endParaRPr lang="de-DE" sz="1400" b="1" baseline="30000" dirty="0"/>
          </a:p>
          <a:p>
            <a:endParaRPr lang="de-DE" sz="1400" b="1" baseline="30000" dirty="0"/>
          </a:p>
          <a:p>
            <a:r>
              <a:rPr lang="de-DE" sz="1400" baseline="30000" dirty="0"/>
              <a:t>Durch </a:t>
            </a:r>
          </a:p>
          <a:p>
            <a:r>
              <a:rPr lang="de-DE" sz="1400" b="1" baseline="30000" dirty="0"/>
              <a:t>Materialangebote</a:t>
            </a:r>
            <a:endParaRPr lang="de-DE" sz="1400" baseline="30000" dirty="0"/>
          </a:p>
          <a:p>
            <a:r>
              <a:rPr lang="de-DE" sz="1400" baseline="30000" dirty="0"/>
              <a:t>Eigenschaften erkennen und Gruppen bilden.</a:t>
            </a:r>
          </a:p>
          <a:p>
            <a:r>
              <a:rPr lang="de-DE" sz="1400" baseline="30000" dirty="0"/>
              <a:t> 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="1" baseline="30000" dirty="0"/>
              <a:t>Muster und </a:t>
            </a:r>
          </a:p>
          <a:p>
            <a:r>
              <a:rPr lang="de-DE" sz="1400" b="1" baseline="30000" dirty="0"/>
              <a:t>Reihenfolgen</a:t>
            </a:r>
            <a:r>
              <a:rPr lang="de-DE" sz="1400" baseline="30000" dirty="0"/>
              <a:t> sehen </a:t>
            </a:r>
          </a:p>
          <a:p>
            <a:r>
              <a:rPr lang="de-DE" sz="1400" baseline="30000" dirty="0"/>
              <a:t>lernen und fortsetzen.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aseline="30000" dirty="0"/>
              <a:t>Ausgehend vom </a:t>
            </a:r>
          </a:p>
          <a:p>
            <a:r>
              <a:rPr lang="de-DE" sz="1400" baseline="30000" dirty="0"/>
              <a:t>kindlichen </a:t>
            </a:r>
          </a:p>
          <a:p>
            <a:r>
              <a:rPr lang="de-DE" sz="1400" baseline="30000" dirty="0"/>
              <a:t>Alltagswortschatz </a:t>
            </a:r>
          </a:p>
          <a:p>
            <a:r>
              <a:rPr lang="de-DE" sz="1400" baseline="30000" dirty="0"/>
              <a:t>werden </a:t>
            </a:r>
            <a:r>
              <a:rPr lang="de-DE" sz="1400" b="1" baseline="30000" dirty="0"/>
              <a:t>mathematische Begriffe und </a:t>
            </a:r>
          </a:p>
          <a:p>
            <a:r>
              <a:rPr lang="de-DE" sz="1400" b="1" baseline="30000" dirty="0"/>
              <a:t>Redewendungen</a:t>
            </a:r>
            <a:r>
              <a:rPr lang="de-DE" sz="1400" baseline="30000" dirty="0"/>
              <a:t> </a:t>
            </a:r>
          </a:p>
          <a:p>
            <a:r>
              <a:rPr lang="de-DE" sz="1400" baseline="30000" dirty="0"/>
              <a:t>eingeführt.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aseline="30000" dirty="0"/>
              <a:t>Der </a:t>
            </a:r>
            <a:r>
              <a:rPr lang="de-DE" sz="1400" b="1" baseline="30000" dirty="0"/>
              <a:t>Mengenbegriff</a:t>
            </a:r>
            <a:r>
              <a:rPr lang="de-DE" sz="1400" baseline="30000" dirty="0"/>
              <a:t> </a:t>
            </a:r>
          </a:p>
          <a:p>
            <a:r>
              <a:rPr lang="de-DE" sz="1400" baseline="30000" dirty="0"/>
              <a:t>wird durch Hantieren und Vergleichen von Mengen entwickelt.</a:t>
            </a:r>
          </a:p>
        </p:txBody>
      </p:sp>
      <p:sp>
        <p:nvSpPr>
          <p:cNvPr id="25" name="Textfeld 24"/>
          <p:cNvSpPr txBox="1"/>
          <p:nvPr/>
        </p:nvSpPr>
        <p:spPr bwMode="auto">
          <a:xfrm>
            <a:off x="2275353" y="3454236"/>
            <a:ext cx="2198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Raumorientierung </a:t>
            </a:r>
          </a:p>
          <a:p>
            <a:r>
              <a:rPr lang="de-DE" sz="1400" baseline="30000" dirty="0"/>
              <a:t>(oben/unten, vorne/hinten, </a:t>
            </a:r>
            <a:endParaRPr lang="de-DE" sz="1400" baseline="30000" dirty="0" smtClean="0"/>
          </a:p>
          <a:p>
            <a:r>
              <a:rPr lang="de-DE" sz="1400" baseline="30000" dirty="0" smtClean="0"/>
              <a:t>rechts</a:t>
            </a:r>
            <a:r>
              <a:rPr lang="de-DE" sz="1400" baseline="30000" dirty="0"/>
              <a:t>/links, außen/innen)</a:t>
            </a:r>
          </a:p>
        </p:txBody>
      </p:sp>
      <p:sp>
        <p:nvSpPr>
          <p:cNvPr id="27" name="Textfeld 26"/>
          <p:cNvSpPr txBox="1"/>
          <p:nvPr/>
        </p:nvSpPr>
        <p:spPr bwMode="auto">
          <a:xfrm>
            <a:off x="2281768" y="5104925"/>
            <a:ext cx="213981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Muster erkennen, nachlegen, </a:t>
            </a:r>
            <a:r>
              <a:rPr lang="de-DE" sz="1400" baseline="30000" dirty="0" smtClean="0"/>
              <a:t>fortführen</a:t>
            </a:r>
          </a:p>
          <a:p>
            <a:pPr algn="r">
              <a:lnSpc>
                <a:spcPct val="130000"/>
              </a:lnSpc>
            </a:pPr>
            <a:r>
              <a:rPr lang="de-DE" sz="1400" i="1" baseline="30000" dirty="0" smtClean="0">
                <a:solidFill>
                  <a:srgbClr val="2F796C"/>
                </a:solidFill>
              </a:rPr>
              <a:t>D</a:t>
            </a:r>
            <a:r>
              <a:rPr lang="de-DE" sz="1400" i="1" baseline="30000" dirty="0">
                <a:solidFill>
                  <a:srgbClr val="2F796C"/>
                </a:solidFill>
              </a:rPr>
              <a:t> / 1, ZR10 / 1</a:t>
            </a:r>
          </a:p>
        </p:txBody>
      </p:sp>
      <p:sp>
        <p:nvSpPr>
          <p:cNvPr id="28" name="Textfeld 27"/>
          <p:cNvSpPr txBox="1"/>
          <p:nvPr/>
        </p:nvSpPr>
        <p:spPr bwMode="auto">
          <a:xfrm>
            <a:off x="2281769" y="6705492"/>
            <a:ext cx="2198752" cy="46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Mengen vergleichen </a:t>
            </a:r>
          </a:p>
          <a:p>
            <a:r>
              <a:rPr lang="de-DE" sz="1400" baseline="30000" dirty="0"/>
              <a:t>ohne zu zählen (gleich viel, mehr, weniger)</a:t>
            </a:r>
          </a:p>
          <a:p>
            <a:pPr algn="r">
              <a:lnSpc>
                <a:spcPct val="130000"/>
              </a:lnSpc>
            </a:pPr>
            <a:r>
              <a:rPr lang="de-DE" sz="1400" i="1" baseline="30000" dirty="0">
                <a:solidFill>
                  <a:srgbClr val="2F796C"/>
                </a:solidFill>
              </a:rPr>
              <a:t>D / 3, ZR10 / 2, 3</a:t>
            </a:r>
          </a:p>
        </p:txBody>
      </p:sp>
      <p:sp>
        <p:nvSpPr>
          <p:cNvPr id="29" name="Textfeld 28"/>
          <p:cNvSpPr txBox="1"/>
          <p:nvPr/>
        </p:nvSpPr>
        <p:spPr bwMode="auto">
          <a:xfrm>
            <a:off x="2281768" y="7534321"/>
            <a:ext cx="2198753" cy="46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Mengen mit den Begriffen </a:t>
            </a:r>
          </a:p>
          <a:p>
            <a:r>
              <a:rPr lang="de-DE" sz="1400" baseline="30000" dirty="0"/>
              <a:t>„um 1 (2…) mehr / weniger“ vergleichen</a:t>
            </a:r>
          </a:p>
          <a:p>
            <a:pPr algn="r">
              <a:lnSpc>
                <a:spcPct val="130000"/>
              </a:lnSpc>
            </a:pPr>
            <a:r>
              <a:rPr lang="de-DE" sz="1400" i="1" baseline="30000" dirty="0" smtClean="0">
                <a:solidFill>
                  <a:srgbClr val="2F796C"/>
                </a:solidFill>
              </a:rPr>
              <a:t>D</a:t>
            </a:r>
            <a:r>
              <a:rPr lang="de-DE" sz="1400" i="1" baseline="30000" dirty="0">
                <a:solidFill>
                  <a:srgbClr val="2F796C"/>
                </a:solidFill>
              </a:rPr>
              <a:t> / 3, ZR10 / 2, 3</a:t>
            </a:r>
          </a:p>
        </p:txBody>
      </p: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4592596" y="517217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2" name="Textfeld 31"/>
          <p:cNvSpPr txBox="1">
            <a:spLocks noChangeArrowheads="1"/>
          </p:cNvSpPr>
          <p:nvPr/>
        </p:nvSpPr>
        <p:spPr bwMode="auto">
          <a:xfrm>
            <a:off x="5208892" y="517217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5838017" y="517217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6479971" y="517217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5" name="Textfeld 34"/>
          <p:cNvSpPr txBox="1"/>
          <p:nvPr/>
        </p:nvSpPr>
        <p:spPr bwMode="auto">
          <a:xfrm>
            <a:off x="2281768" y="5826506"/>
            <a:ext cx="2198752" cy="569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Konstanz der Menge erfassen</a:t>
            </a:r>
          </a:p>
          <a:p>
            <a:r>
              <a:rPr lang="de-DE" sz="1200" baseline="30000" dirty="0"/>
              <a:t>(Wenn nichts dazukommt oder </a:t>
            </a:r>
            <a:endParaRPr lang="de-DE" sz="1200" baseline="30000" dirty="0" smtClean="0"/>
          </a:p>
          <a:p>
            <a:r>
              <a:rPr lang="de-DE" sz="1200" baseline="30000" dirty="0" smtClean="0"/>
              <a:t>weggenommen </a:t>
            </a:r>
            <a:r>
              <a:rPr lang="de-DE" sz="1200" baseline="30000" dirty="0"/>
              <a:t>wird, bleibt die Menge gleich!)</a:t>
            </a:r>
          </a:p>
          <a:p>
            <a:pPr algn="r">
              <a:lnSpc>
                <a:spcPct val="130000"/>
              </a:lnSpc>
            </a:pPr>
            <a:r>
              <a:rPr lang="de-DE" sz="1400" i="1" baseline="30000" dirty="0">
                <a:solidFill>
                  <a:srgbClr val="2F796C"/>
                </a:solidFill>
              </a:rPr>
              <a:t>D / 2, ZR10 / 2, 3</a:t>
            </a:r>
          </a:p>
        </p:txBody>
      </p:sp>
      <p:sp>
        <p:nvSpPr>
          <p:cNvPr id="37" name="Textfeld 36"/>
          <p:cNvSpPr txBox="1"/>
          <p:nvPr/>
        </p:nvSpPr>
        <p:spPr bwMode="auto">
          <a:xfrm>
            <a:off x="2275352" y="8251036"/>
            <a:ext cx="2198753" cy="61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Kardinalen Zahlaspekt erfassen</a:t>
            </a:r>
          </a:p>
          <a:p>
            <a:r>
              <a:rPr lang="de-DE" sz="1400" baseline="30000" dirty="0"/>
              <a:t>(3 besteht aus 3 Elementen, </a:t>
            </a:r>
          </a:p>
          <a:p>
            <a:r>
              <a:rPr lang="de-DE" sz="1400" baseline="30000" dirty="0"/>
              <a:t>3 bedeutet nicht der dritte Finger.) </a:t>
            </a:r>
          </a:p>
          <a:p>
            <a:pPr algn="r">
              <a:lnSpc>
                <a:spcPct val="130000"/>
              </a:lnSpc>
            </a:pPr>
            <a:r>
              <a:rPr lang="de-DE" sz="1400" i="1" baseline="30000" dirty="0" smtClean="0">
                <a:solidFill>
                  <a:srgbClr val="2F796C"/>
                </a:solidFill>
              </a:rPr>
              <a:t>D</a:t>
            </a:r>
            <a:r>
              <a:rPr lang="de-DE" sz="1400" i="1" baseline="30000" dirty="0">
                <a:solidFill>
                  <a:srgbClr val="2F796C"/>
                </a:solidFill>
              </a:rPr>
              <a:t> / 4, ZR10 / 4</a:t>
            </a:r>
          </a:p>
        </p:txBody>
      </p:sp>
      <p:sp>
        <p:nvSpPr>
          <p:cNvPr id="40" name="Textfeld 39"/>
          <p:cNvSpPr txBox="1"/>
          <p:nvPr/>
        </p:nvSpPr>
        <p:spPr bwMode="auto">
          <a:xfrm>
            <a:off x="2275352" y="4223110"/>
            <a:ext cx="220516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Materialien ordnen </a:t>
            </a:r>
          </a:p>
          <a:p>
            <a:r>
              <a:rPr lang="de-DE" sz="1400" baseline="30000" dirty="0"/>
              <a:t>(Form, Farbe,… und Oberbegriffe kennen</a:t>
            </a:r>
            <a:r>
              <a:rPr lang="de-DE" sz="1400" baseline="30000" dirty="0" smtClean="0"/>
              <a:t>)</a:t>
            </a:r>
          </a:p>
          <a:p>
            <a:r>
              <a:rPr lang="de-DE" sz="1400" baseline="30000" dirty="0" smtClean="0"/>
              <a:t>rechts</a:t>
            </a:r>
            <a:r>
              <a:rPr lang="de-DE" sz="1400" baseline="30000" dirty="0"/>
              <a:t>/links, außen/innen)</a:t>
            </a:r>
          </a:p>
        </p:txBody>
      </p:sp>
      <p:sp>
        <p:nvSpPr>
          <p:cNvPr id="41" name="Textfeld 40"/>
          <p:cNvSpPr txBox="1"/>
          <p:nvPr/>
        </p:nvSpPr>
        <p:spPr bwMode="auto">
          <a:xfrm>
            <a:off x="2275352" y="9158134"/>
            <a:ext cx="2198753" cy="44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 err="1"/>
              <a:t>Ordinalen</a:t>
            </a:r>
            <a:r>
              <a:rPr lang="de-DE" sz="1400" baseline="30000" dirty="0"/>
              <a:t> Zahlaspekt erfassen</a:t>
            </a:r>
          </a:p>
          <a:p>
            <a:r>
              <a:rPr lang="de-DE" sz="1200" baseline="30000" dirty="0"/>
              <a:t>(Dritter bedeutet das dritte Element einer Reihe.)</a:t>
            </a:r>
          </a:p>
          <a:p>
            <a:pPr algn="r">
              <a:lnSpc>
                <a:spcPct val="130000"/>
              </a:lnSpc>
            </a:pPr>
            <a:r>
              <a:rPr lang="de-DE" sz="1400" i="1" baseline="30000" dirty="0" smtClean="0">
                <a:solidFill>
                  <a:srgbClr val="2F796C"/>
                </a:solidFill>
              </a:rPr>
              <a:t>D</a:t>
            </a:r>
            <a:r>
              <a:rPr lang="de-DE" sz="1400" i="1" baseline="30000" dirty="0">
                <a:solidFill>
                  <a:srgbClr val="2F796C"/>
                </a:solidFill>
              </a:rPr>
              <a:t> / 4, ZR10 / 4</a:t>
            </a: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4592596" y="842726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5208892" y="842726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5838017" y="842726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6479971" y="842726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4592596" y="927408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5208892" y="927408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5838017" y="927408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9" name="Textfeld 48"/>
          <p:cNvSpPr txBox="1">
            <a:spLocks noChangeArrowheads="1"/>
          </p:cNvSpPr>
          <p:nvPr/>
        </p:nvSpPr>
        <p:spPr bwMode="auto">
          <a:xfrm>
            <a:off x="6479971" y="927408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0" name="Textfeld 49"/>
          <p:cNvSpPr txBox="1">
            <a:spLocks noChangeArrowheads="1"/>
          </p:cNvSpPr>
          <p:nvPr/>
        </p:nvSpPr>
        <p:spPr bwMode="auto">
          <a:xfrm>
            <a:off x="961288" y="2445158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1" name="Textfeld 50"/>
          <p:cNvSpPr txBox="1">
            <a:spLocks noChangeArrowheads="1"/>
          </p:cNvSpPr>
          <p:nvPr/>
        </p:nvSpPr>
        <p:spPr bwMode="auto">
          <a:xfrm>
            <a:off x="1839116" y="2445158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961288" y="2617335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3" name="Textfeld 52"/>
          <p:cNvSpPr txBox="1">
            <a:spLocks noChangeArrowheads="1"/>
          </p:cNvSpPr>
          <p:nvPr/>
        </p:nvSpPr>
        <p:spPr bwMode="auto">
          <a:xfrm>
            <a:off x="1839116" y="2617335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4" name="Textfeld 53"/>
          <p:cNvSpPr txBox="1">
            <a:spLocks noChangeArrowheads="1"/>
          </p:cNvSpPr>
          <p:nvPr/>
        </p:nvSpPr>
        <p:spPr bwMode="auto">
          <a:xfrm>
            <a:off x="961288" y="2781351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5" name="Textfeld 54"/>
          <p:cNvSpPr txBox="1">
            <a:spLocks noChangeArrowheads="1"/>
          </p:cNvSpPr>
          <p:nvPr/>
        </p:nvSpPr>
        <p:spPr bwMode="auto">
          <a:xfrm>
            <a:off x="1839116" y="2781351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6" name="Textfeld 55"/>
          <p:cNvSpPr txBox="1">
            <a:spLocks noChangeArrowheads="1"/>
          </p:cNvSpPr>
          <p:nvPr/>
        </p:nvSpPr>
        <p:spPr bwMode="auto">
          <a:xfrm>
            <a:off x="1839116" y="2916601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7" name="Textfeld 56"/>
          <p:cNvSpPr txBox="1">
            <a:spLocks noChangeArrowheads="1"/>
          </p:cNvSpPr>
          <p:nvPr/>
        </p:nvSpPr>
        <p:spPr bwMode="auto">
          <a:xfrm>
            <a:off x="1061643" y="2916601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8" name="Textfeld 57"/>
          <p:cNvSpPr txBox="1">
            <a:spLocks noChangeArrowheads="1"/>
          </p:cNvSpPr>
          <p:nvPr/>
        </p:nvSpPr>
        <p:spPr bwMode="auto">
          <a:xfrm>
            <a:off x="3109107" y="64993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 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9" name="Textfeld 58"/>
          <p:cNvSpPr txBox="1">
            <a:spLocks noChangeArrowheads="1"/>
          </p:cNvSpPr>
          <p:nvPr/>
        </p:nvSpPr>
        <p:spPr bwMode="auto">
          <a:xfrm>
            <a:off x="4326802" y="649939"/>
            <a:ext cx="278907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13429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4552757" y="247959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5169053" y="247959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5798178" y="247959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440132" y="247959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666326" y="2673113"/>
            <a:ext cx="1368600" cy="6606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="1" baseline="30000" dirty="0"/>
              <a:t>Anmerkungen:</a:t>
            </a:r>
          </a:p>
          <a:p>
            <a:endParaRPr lang="de-DE" sz="1400" b="1" baseline="30000" dirty="0"/>
          </a:p>
          <a:p>
            <a:endParaRPr lang="de-DE" sz="1400" b="1" baseline="30000" dirty="0"/>
          </a:p>
          <a:p>
            <a:r>
              <a:rPr lang="de-DE" sz="1400" baseline="30000" dirty="0"/>
              <a:t>Das Kind hat </a:t>
            </a:r>
          </a:p>
          <a:p>
            <a:r>
              <a:rPr lang="de-DE" sz="1400" baseline="30000" dirty="0"/>
              <a:t>verinnerlicht, dass </a:t>
            </a:r>
          </a:p>
          <a:p>
            <a:r>
              <a:rPr lang="de-DE" sz="1400" b="1" baseline="30000" dirty="0"/>
              <a:t>1 Hand 5 Finger </a:t>
            </a:r>
            <a:r>
              <a:rPr lang="de-DE" sz="1400" baseline="30000" dirty="0"/>
              <a:t>und 2 Hände 10 Finger haben. 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="1" baseline="30000" dirty="0"/>
              <a:t>Zählübungen und </a:t>
            </a:r>
          </a:p>
          <a:p>
            <a:r>
              <a:rPr lang="de-DE" sz="1400" b="1" baseline="30000" dirty="0"/>
              <a:t>Schätzübungen</a:t>
            </a:r>
            <a:r>
              <a:rPr lang="de-DE" sz="1400" baseline="30000" dirty="0"/>
              <a:t> sind unerlässlich.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aseline="30000" dirty="0"/>
              <a:t>Erste Datenerhebungen mit </a:t>
            </a:r>
            <a:r>
              <a:rPr lang="de-DE" sz="1400" b="1" baseline="30000" dirty="0"/>
              <a:t>Strichlisten</a:t>
            </a:r>
            <a:r>
              <a:rPr lang="de-DE" sz="1400" baseline="30000" dirty="0"/>
              <a:t> IIII </a:t>
            </a:r>
            <a:r>
              <a:rPr lang="de-DE" sz="1400" baseline="30000" dirty="0" smtClean="0"/>
              <a:t>II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aseline="30000" dirty="0"/>
              <a:t>Vor dem Schreiben </a:t>
            </a:r>
          </a:p>
          <a:p>
            <a:r>
              <a:rPr lang="de-DE" sz="1400" baseline="30000" dirty="0"/>
              <a:t>der Ziffern wird mit </a:t>
            </a:r>
          </a:p>
          <a:p>
            <a:r>
              <a:rPr lang="de-DE" sz="1400" b="1" baseline="30000" dirty="0"/>
              <a:t>strukturierten Mengen</a:t>
            </a:r>
            <a:r>
              <a:rPr lang="de-DE" sz="1400" baseline="30000" dirty="0"/>
              <a:t> am Zahlenaufbau </a:t>
            </a:r>
          </a:p>
          <a:p>
            <a:r>
              <a:rPr lang="de-DE" sz="1400" baseline="30000" dirty="0"/>
              <a:t>gearbeitet.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="1" baseline="30000" dirty="0"/>
              <a:t>Strukturierte Zahlenerfassung</a:t>
            </a:r>
            <a:r>
              <a:rPr lang="de-DE" sz="1400" baseline="30000" dirty="0"/>
              <a:t> mit Hilfe des Fünfer- und Zehnerfeldes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aseline="30000" dirty="0"/>
              <a:t>Durch </a:t>
            </a:r>
          </a:p>
          <a:p>
            <a:r>
              <a:rPr lang="de-DE" sz="1400" b="1" baseline="30000" dirty="0"/>
              <a:t>Mengenzerlegungen</a:t>
            </a:r>
            <a:endParaRPr lang="de-DE" sz="1400" baseline="30000" dirty="0"/>
          </a:p>
          <a:p>
            <a:r>
              <a:rPr lang="de-DE" sz="1400" baseline="30000" dirty="0"/>
              <a:t>ZR 5 / ZR 10</a:t>
            </a:r>
          </a:p>
          <a:p>
            <a:r>
              <a:rPr lang="de-DE" sz="1400" baseline="30000" dirty="0"/>
              <a:t>wird bereits die Basis für das Kommutativgesetz </a:t>
            </a:r>
          </a:p>
          <a:p>
            <a:r>
              <a:rPr lang="de-DE" sz="1400" baseline="30000" dirty="0"/>
              <a:t>(z.B. 3 + 2 = 2 + 3) und das Assoziativgesetz </a:t>
            </a:r>
          </a:p>
          <a:p>
            <a:r>
              <a:rPr lang="de-DE" sz="1400" baseline="30000" dirty="0"/>
              <a:t>(z.B. [3 + 2] + 1 = 3 + [2 + 1]) gelegt.</a:t>
            </a:r>
          </a:p>
        </p:txBody>
      </p:sp>
      <p:sp>
        <p:nvSpPr>
          <p:cNvPr id="7" name="Textfeld 6"/>
          <p:cNvSpPr txBox="1"/>
          <p:nvPr/>
        </p:nvSpPr>
        <p:spPr bwMode="auto">
          <a:xfrm>
            <a:off x="2224037" y="2398570"/>
            <a:ext cx="2198752" cy="37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 smtClean="0"/>
              <a:t>Die Zahlwortreihe aufsteigend </a:t>
            </a:r>
          </a:p>
          <a:p>
            <a:r>
              <a:rPr lang="de-DE" sz="1400" baseline="30000" dirty="0" smtClean="0"/>
              <a:t>beherrschen</a:t>
            </a:r>
          </a:p>
          <a:p>
            <a:pPr algn="r">
              <a:lnSpc>
                <a:spcPct val="50000"/>
              </a:lnSpc>
            </a:pPr>
            <a:r>
              <a:rPr lang="de-DE" sz="1400" i="1" baseline="30000" dirty="0" smtClean="0">
                <a:solidFill>
                  <a:srgbClr val="2F796C"/>
                </a:solidFill>
              </a:rPr>
              <a:t>D / 5, ZR10 / 5, 6</a:t>
            </a:r>
            <a:endParaRPr lang="de-DE" sz="1400" baseline="30000" dirty="0">
              <a:solidFill>
                <a:srgbClr val="2F796C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>
          <a:xfrm flipV="1">
            <a:off x="1228270" y="5046658"/>
            <a:ext cx="158756" cy="108620"/>
          </a:xfrm>
          <a:prstGeom prst="line">
            <a:avLst/>
          </a:prstGeom>
          <a:ln w="63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 bwMode="auto">
          <a:xfrm>
            <a:off x="2224037" y="2849761"/>
            <a:ext cx="2198752" cy="371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 smtClean="0"/>
              <a:t>Die Zahlwortreihe aufsteigend </a:t>
            </a:r>
          </a:p>
          <a:p>
            <a:r>
              <a:rPr lang="de-DE" sz="1400" baseline="30000" dirty="0" smtClean="0"/>
              <a:t>beherrschen</a:t>
            </a:r>
          </a:p>
          <a:p>
            <a:pPr algn="r">
              <a:lnSpc>
                <a:spcPct val="50000"/>
              </a:lnSpc>
            </a:pPr>
            <a:r>
              <a:rPr lang="de-DE" sz="1400" i="1" baseline="30000" dirty="0" smtClean="0">
                <a:solidFill>
                  <a:srgbClr val="2F796C"/>
                </a:solidFill>
              </a:rPr>
              <a:t>D / 5, ZR10 / 5, 6</a:t>
            </a:r>
            <a:endParaRPr lang="de-DE" sz="1400" baseline="30000" dirty="0">
              <a:solidFill>
                <a:srgbClr val="2F796C"/>
              </a:solidFill>
            </a:endParaRP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4552757" y="294749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5169053" y="294749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5798178" y="294749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6440132" y="294749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8" name="Textfeld 17"/>
          <p:cNvSpPr txBox="1"/>
          <p:nvPr/>
        </p:nvSpPr>
        <p:spPr bwMode="auto">
          <a:xfrm>
            <a:off x="2275353" y="2094368"/>
            <a:ext cx="2198752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600" b="1" baseline="30000" dirty="0" smtClean="0"/>
              <a:t>Zahlwortreihe</a:t>
            </a:r>
            <a:endParaRPr lang="de-DE" sz="1600" baseline="30000" dirty="0">
              <a:solidFill>
                <a:srgbClr val="2F796C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 bwMode="auto">
          <a:xfrm>
            <a:off x="2224037" y="3359437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1:1 Zuordnung beim Abzählen </a:t>
            </a:r>
          </a:p>
          <a:p>
            <a:pPr algn="r"/>
            <a:r>
              <a:rPr lang="de-DE" sz="1400" i="1" baseline="30000" dirty="0" smtClean="0">
                <a:solidFill>
                  <a:srgbClr val="2F796C"/>
                </a:solidFill>
              </a:rPr>
              <a:t>D</a:t>
            </a:r>
            <a:r>
              <a:rPr lang="de-DE" sz="1400" i="1" baseline="30000" dirty="0">
                <a:solidFill>
                  <a:srgbClr val="2F796C"/>
                </a:solidFill>
              </a:rPr>
              <a:t> / 6, ZR10 / 6</a:t>
            </a: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4552757" y="340704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5169053" y="340704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5798178" y="340704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6440132" y="340704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5" name="Textfeld 24"/>
          <p:cNvSpPr txBox="1"/>
          <p:nvPr/>
        </p:nvSpPr>
        <p:spPr bwMode="auto">
          <a:xfrm>
            <a:off x="2224037" y="3818984"/>
            <a:ext cx="21987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Von einer bestimmten Zahl </a:t>
            </a:r>
            <a:r>
              <a:rPr lang="de-DE" sz="1400" baseline="30000" dirty="0" smtClean="0"/>
              <a:t>weiterzählen</a:t>
            </a:r>
          </a:p>
          <a:p>
            <a:pPr algn="r">
              <a:lnSpc>
                <a:spcPct val="130000"/>
              </a:lnSpc>
            </a:pPr>
            <a:r>
              <a:rPr lang="de-DE" sz="1400" i="1" baseline="30000" dirty="0" smtClean="0">
                <a:solidFill>
                  <a:srgbClr val="2F796C"/>
                </a:solidFill>
              </a:rPr>
              <a:t>D</a:t>
            </a:r>
            <a:r>
              <a:rPr lang="de-DE" sz="1400" i="1" baseline="30000" dirty="0">
                <a:solidFill>
                  <a:srgbClr val="2F796C"/>
                </a:solidFill>
              </a:rPr>
              <a:t> / 7, ZR10 / 15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4552757" y="384152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5169053" y="384152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5798178" y="384152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6440132" y="384152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0" name="Textfeld 29"/>
          <p:cNvSpPr txBox="1"/>
          <p:nvPr/>
        </p:nvSpPr>
        <p:spPr bwMode="auto">
          <a:xfrm>
            <a:off x="2224037" y="4621102"/>
            <a:ext cx="2198752" cy="38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Fingerbilder auf einen Blick erkennen und zeigen (ohne Zählen)	 </a:t>
            </a:r>
          </a:p>
          <a:p>
            <a:pPr algn="r">
              <a:lnSpc>
                <a:spcPct val="50000"/>
              </a:lnSpc>
            </a:pPr>
            <a:r>
              <a:rPr lang="de-DE" sz="1400" baseline="30000" dirty="0">
                <a:solidFill>
                  <a:srgbClr val="2F796C"/>
                </a:solidFill>
              </a:rPr>
              <a:t> </a:t>
            </a:r>
            <a:r>
              <a:rPr lang="de-DE" sz="1400" i="1" baseline="30000" dirty="0">
                <a:solidFill>
                  <a:srgbClr val="2F796C"/>
                </a:solidFill>
              </a:rPr>
              <a:t>D / 8, 9, ZR10 / 7</a:t>
            </a:r>
          </a:p>
        </p:txBody>
      </p: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4552757" y="467706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2" name="Textfeld 31"/>
          <p:cNvSpPr txBox="1">
            <a:spLocks noChangeArrowheads="1"/>
          </p:cNvSpPr>
          <p:nvPr/>
        </p:nvSpPr>
        <p:spPr bwMode="auto">
          <a:xfrm>
            <a:off x="5169053" y="467706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5798178" y="467706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6440132" y="467706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5" name="Textfeld 34"/>
          <p:cNvSpPr txBox="1"/>
          <p:nvPr/>
        </p:nvSpPr>
        <p:spPr bwMode="auto">
          <a:xfrm>
            <a:off x="2224037" y="4291835"/>
            <a:ext cx="2198752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600" b="1" baseline="30000" dirty="0"/>
              <a:t>Mengenvorstellung im ZR 5</a:t>
            </a:r>
          </a:p>
        </p:txBody>
      </p:sp>
      <p:sp>
        <p:nvSpPr>
          <p:cNvPr id="36" name="Textfeld 35"/>
          <p:cNvSpPr txBox="1"/>
          <p:nvPr/>
        </p:nvSpPr>
        <p:spPr bwMode="auto">
          <a:xfrm>
            <a:off x="2224037" y="5121858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Alle Zerlegungen der Menge 5 darstellen </a:t>
            </a:r>
          </a:p>
          <a:p>
            <a:pPr algn="r"/>
            <a:r>
              <a:rPr lang="de-DE" sz="1400" i="1" baseline="30000" dirty="0" smtClean="0">
                <a:solidFill>
                  <a:srgbClr val="2F796C"/>
                </a:solidFill>
              </a:rPr>
              <a:t>D</a:t>
            </a:r>
            <a:r>
              <a:rPr lang="de-DE" sz="1400" i="1" baseline="30000" dirty="0">
                <a:solidFill>
                  <a:srgbClr val="2F796C"/>
                </a:solidFill>
              </a:rPr>
              <a:t> / 15, ZR10 / 8, 9, 20</a:t>
            </a: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4552757" y="519452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8" name="Textfeld 37"/>
          <p:cNvSpPr txBox="1">
            <a:spLocks noChangeArrowheads="1"/>
          </p:cNvSpPr>
          <p:nvPr/>
        </p:nvSpPr>
        <p:spPr bwMode="auto">
          <a:xfrm>
            <a:off x="5169053" y="519452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9" name="Textfeld 38"/>
          <p:cNvSpPr txBox="1">
            <a:spLocks noChangeArrowheads="1"/>
          </p:cNvSpPr>
          <p:nvPr/>
        </p:nvSpPr>
        <p:spPr bwMode="auto">
          <a:xfrm>
            <a:off x="5798178" y="519452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0" name="Textfeld 39"/>
          <p:cNvSpPr txBox="1">
            <a:spLocks noChangeArrowheads="1"/>
          </p:cNvSpPr>
          <p:nvPr/>
        </p:nvSpPr>
        <p:spPr bwMode="auto">
          <a:xfrm>
            <a:off x="6440132" y="519452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1" name="Textfeld 40"/>
          <p:cNvSpPr txBox="1"/>
          <p:nvPr/>
        </p:nvSpPr>
        <p:spPr bwMode="auto">
          <a:xfrm>
            <a:off x="2224037" y="5990817"/>
            <a:ext cx="2198752" cy="40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Fingerbilder auf einen Blick erkennen </a:t>
            </a:r>
          </a:p>
          <a:p>
            <a:r>
              <a:rPr lang="de-DE" sz="1400" baseline="30000" dirty="0"/>
              <a:t>und zeigen (ohne Zählen)   </a:t>
            </a:r>
            <a:r>
              <a:rPr lang="de-DE" sz="1400" i="1" baseline="30000" dirty="0"/>
              <a:t> </a:t>
            </a:r>
          </a:p>
          <a:p>
            <a:pPr algn="r">
              <a:lnSpc>
                <a:spcPct val="70000"/>
              </a:lnSpc>
            </a:pPr>
            <a:r>
              <a:rPr lang="de-DE" sz="1400" i="1" baseline="30000" dirty="0">
                <a:solidFill>
                  <a:srgbClr val="2F796C"/>
                </a:solidFill>
              </a:rPr>
              <a:t>D / 9, ZR10 / 10, 12</a:t>
            </a: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4552757" y="607184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5169053" y="607184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5798178" y="607184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6440132" y="607184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6" name="Textfeld 45"/>
          <p:cNvSpPr txBox="1"/>
          <p:nvPr/>
        </p:nvSpPr>
        <p:spPr bwMode="auto">
          <a:xfrm>
            <a:off x="2224037" y="5687183"/>
            <a:ext cx="2198752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600" b="1" baseline="30000" dirty="0"/>
              <a:t>Mengenvorstellung im ZR 10</a:t>
            </a:r>
          </a:p>
        </p:txBody>
      </p:sp>
      <p:sp>
        <p:nvSpPr>
          <p:cNvPr id="47" name="Textfeld 46"/>
          <p:cNvSpPr txBox="1"/>
          <p:nvPr/>
        </p:nvSpPr>
        <p:spPr bwMode="auto">
          <a:xfrm>
            <a:off x="2224037" y="6467645"/>
            <a:ext cx="2198752" cy="47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Strukturierte Mengen „quasi-simultan“ </a:t>
            </a:r>
          </a:p>
          <a:p>
            <a:r>
              <a:rPr lang="de-DE" sz="1400" baseline="30000" dirty="0"/>
              <a:t>erfassen (in Teilmengen, nicht zählend)</a:t>
            </a:r>
          </a:p>
          <a:p>
            <a:pPr algn="r">
              <a:lnSpc>
                <a:spcPct val="130000"/>
              </a:lnSpc>
            </a:pPr>
            <a:r>
              <a:rPr lang="de-DE" sz="1400" i="1" baseline="30000" dirty="0">
                <a:solidFill>
                  <a:srgbClr val="2F796C"/>
                </a:solidFill>
              </a:rPr>
              <a:t>D / 10, ZR10 / 11, 13</a:t>
            </a: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4552757" y="654866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9" name="Textfeld 48"/>
          <p:cNvSpPr txBox="1">
            <a:spLocks noChangeArrowheads="1"/>
          </p:cNvSpPr>
          <p:nvPr/>
        </p:nvSpPr>
        <p:spPr bwMode="auto">
          <a:xfrm>
            <a:off x="5169053" y="654866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0" name="Textfeld 49"/>
          <p:cNvSpPr txBox="1">
            <a:spLocks noChangeArrowheads="1"/>
          </p:cNvSpPr>
          <p:nvPr/>
        </p:nvSpPr>
        <p:spPr bwMode="auto">
          <a:xfrm>
            <a:off x="5798178" y="654866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1" name="Textfeld 50"/>
          <p:cNvSpPr txBox="1">
            <a:spLocks noChangeArrowheads="1"/>
          </p:cNvSpPr>
          <p:nvPr/>
        </p:nvSpPr>
        <p:spPr bwMode="auto">
          <a:xfrm>
            <a:off x="6440132" y="654866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2" name="Textfeld 51"/>
          <p:cNvSpPr txBox="1"/>
          <p:nvPr/>
        </p:nvSpPr>
        <p:spPr bwMode="auto">
          <a:xfrm>
            <a:off x="2224037" y="7019101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Nachbarzahlen benennen: </a:t>
            </a:r>
          </a:p>
          <a:p>
            <a:r>
              <a:rPr lang="de-DE" sz="1400" baseline="30000" dirty="0"/>
              <a:t>um 1 mehr/weniger       </a:t>
            </a:r>
            <a:r>
              <a:rPr lang="de-DE" sz="1400" i="1" baseline="30000" dirty="0"/>
              <a:t>   </a:t>
            </a:r>
            <a:r>
              <a:rPr lang="de-DE" sz="1400" i="1" baseline="30000" dirty="0">
                <a:solidFill>
                  <a:srgbClr val="2F796C"/>
                </a:solidFill>
              </a:rPr>
              <a:t>D</a:t>
            </a:r>
            <a:r>
              <a:rPr lang="de-DE" sz="1400" i="1" baseline="30000" dirty="0"/>
              <a:t> </a:t>
            </a:r>
            <a:r>
              <a:rPr lang="de-DE" sz="1400" i="1" baseline="30000" dirty="0">
                <a:solidFill>
                  <a:srgbClr val="2F796C"/>
                </a:solidFill>
              </a:rPr>
              <a:t>/ 11, ZR10 / 16, 19</a:t>
            </a:r>
          </a:p>
        </p:txBody>
      </p:sp>
      <p:sp>
        <p:nvSpPr>
          <p:cNvPr id="53" name="Textfeld 52"/>
          <p:cNvSpPr txBox="1">
            <a:spLocks noChangeArrowheads="1"/>
          </p:cNvSpPr>
          <p:nvPr/>
        </p:nvSpPr>
        <p:spPr bwMode="auto">
          <a:xfrm>
            <a:off x="4552757" y="706670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4" name="Textfeld 53"/>
          <p:cNvSpPr txBox="1">
            <a:spLocks noChangeArrowheads="1"/>
          </p:cNvSpPr>
          <p:nvPr/>
        </p:nvSpPr>
        <p:spPr bwMode="auto">
          <a:xfrm>
            <a:off x="5169053" y="706670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5" name="Textfeld 54"/>
          <p:cNvSpPr txBox="1">
            <a:spLocks noChangeArrowheads="1"/>
          </p:cNvSpPr>
          <p:nvPr/>
        </p:nvSpPr>
        <p:spPr bwMode="auto">
          <a:xfrm>
            <a:off x="5798178" y="706670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6" name="Textfeld 55"/>
          <p:cNvSpPr txBox="1">
            <a:spLocks noChangeArrowheads="1"/>
          </p:cNvSpPr>
          <p:nvPr/>
        </p:nvSpPr>
        <p:spPr bwMode="auto">
          <a:xfrm>
            <a:off x="6440132" y="706670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7" name="Textfeld 56"/>
          <p:cNvSpPr txBox="1"/>
          <p:nvPr/>
        </p:nvSpPr>
        <p:spPr bwMode="auto">
          <a:xfrm>
            <a:off x="2224037" y="7453010"/>
            <a:ext cx="2198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Alle Zerlegungen von 10</a:t>
            </a:r>
            <a:r>
              <a:rPr lang="de-DE" sz="1400" b="1" baseline="30000" dirty="0"/>
              <a:t> </a:t>
            </a:r>
            <a:r>
              <a:rPr lang="de-DE" sz="1400" baseline="30000" dirty="0"/>
              <a:t>legen, zeichnen und mit Zahlen schreiben             </a:t>
            </a:r>
          </a:p>
          <a:p>
            <a:pPr algn="r"/>
            <a:r>
              <a:rPr lang="de-DE" sz="1400" i="1" baseline="30000" dirty="0">
                <a:solidFill>
                  <a:srgbClr val="2F796C"/>
                </a:solidFill>
              </a:rPr>
              <a:t> D / 15, ZR10 / 21</a:t>
            </a:r>
          </a:p>
        </p:txBody>
      </p:sp>
      <p:sp>
        <p:nvSpPr>
          <p:cNvPr id="58" name="Textfeld 57"/>
          <p:cNvSpPr txBox="1">
            <a:spLocks noChangeArrowheads="1"/>
          </p:cNvSpPr>
          <p:nvPr/>
        </p:nvSpPr>
        <p:spPr bwMode="auto">
          <a:xfrm>
            <a:off x="4552757" y="753403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9" name="Textfeld 58"/>
          <p:cNvSpPr txBox="1">
            <a:spLocks noChangeArrowheads="1"/>
          </p:cNvSpPr>
          <p:nvPr/>
        </p:nvSpPr>
        <p:spPr bwMode="auto">
          <a:xfrm>
            <a:off x="5169053" y="753403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0" name="Textfeld 59"/>
          <p:cNvSpPr txBox="1">
            <a:spLocks noChangeArrowheads="1"/>
          </p:cNvSpPr>
          <p:nvPr/>
        </p:nvSpPr>
        <p:spPr bwMode="auto">
          <a:xfrm>
            <a:off x="5798178" y="753403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1" name="Textfeld 60"/>
          <p:cNvSpPr txBox="1">
            <a:spLocks noChangeArrowheads="1"/>
          </p:cNvSpPr>
          <p:nvPr/>
        </p:nvSpPr>
        <p:spPr bwMode="auto">
          <a:xfrm>
            <a:off x="6440132" y="753403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2" name="Textfeld 61"/>
          <p:cNvSpPr txBox="1"/>
          <p:nvPr/>
        </p:nvSpPr>
        <p:spPr bwMode="auto">
          <a:xfrm>
            <a:off x="2224037" y="7937624"/>
            <a:ext cx="2198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Alle Zerlegungen</a:t>
            </a:r>
            <a:r>
              <a:rPr lang="de-DE" sz="1400" b="1" baseline="30000" dirty="0"/>
              <a:t> </a:t>
            </a:r>
            <a:r>
              <a:rPr lang="de-DE" sz="1400" baseline="30000" dirty="0"/>
              <a:t>im ZR 10 legen, zeichnen und mit Zahlen schreiben 	          </a:t>
            </a:r>
          </a:p>
          <a:p>
            <a:pPr algn="r"/>
            <a:r>
              <a:rPr lang="de-DE" sz="1400" i="1" baseline="30000" dirty="0">
                <a:solidFill>
                  <a:srgbClr val="2F796C"/>
                </a:solidFill>
              </a:rPr>
              <a:t>ZR10 / 21, 22</a:t>
            </a:r>
          </a:p>
        </p:txBody>
      </p:sp>
      <p:sp>
        <p:nvSpPr>
          <p:cNvPr id="63" name="Textfeld 62"/>
          <p:cNvSpPr txBox="1">
            <a:spLocks noChangeArrowheads="1"/>
          </p:cNvSpPr>
          <p:nvPr/>
        </p:nvSpPr>
        <p:spPr bwMode="auto">
          <a:xfrm>
            <a:off x="4552757" y="801864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4" name="Textfeld 63"/>
          <p:cNvSpPr txBox="1">
            <a:spLocks noChangeArrowheads="1"/>
          </p:cNvSpPr>
          <p:nvPr/>
        </p:nvSpPr>
        <p:spPr bwMode="auto">
          <a:xfrm>
            <a:off x="5169053" y="801864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5" name="Textfeld 64"/>
          <p:cNvSpPr txBox="1">
            <a:spLocks noChangeArrowheads="1"/>
          </p:cNvSpPr>
          <p:nvPr/>
        </p:nvSpPr>
        <p:spPr bwMode="auto">
          <a:xfrm>
            <a:off x="5798178" y="801864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6" name="Textfeld 65"/>
          <p:cNvSpPr txBox="1">
            <a:spLocks noChangeArrowheads="1"/>
          </p:cNvSpPr>
          <p:nvPr/>
        </p:nvSpPr>
        <p:spPr bwMode="auto">
          <a:xfrm>
            <a:off x="6440132" y="801864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7" name="Textfeld 66"/>
          <p:cNvSpPr txBox="1"/>
          <p:nvPr/>
        </p:nvSpPr>
        <p:spPr bwMode="auto">
          <a:xfrm>
            <a:off x="2224037" y="8430592"/>
            <a:ext cx="2198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Die 0 als besondere Zahl richtig zeigen und </a:t>
            </a:r>
            <a:r>
              <a:rPr lang="de-DE" sz="1400" baseline="30000" dirty="0" smtClean="0"/>
              <a:t>verwenden</a:t>
            </a:r>
          </a:p>
          <a:p>
            <a:pPr algn="r"/>
            <a:r>
              <a:rPr lang="de-DE" sz="1400" i="1" baseline="30000" dirty="0" smtClean="0">
                <a:solidFill>
                  <a:srgbClr val="2F796C"/>
                </a:solidFill>
              </a:rPr>
              <a:t>ZR10</a:t>
            </a:r>
            <a:r>
              <a:rPr lang="de-DE" sz="1400" i="1" baseline="30000" dirty="0">
                <a:solidFill>
                  <a:srgbClr val="2F796C"/>
                </a:solidFill>
              </a:rPr>
              <a:t> / 10 und weitere, ZR10 / 35</a:t>
            </a:r>
            <a:endParaRPr lang="de-DE" sz="1400" baseline="30000" dirty="0">
              <a:solidFill>
                <a:srgbClr val="2F796C"/>
              </a:solidFill>
            </a:endParaRPr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4552757" y="852832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9" name="Textfeld 68"/>
          <p:cNvSpPr txBox="1">
            <a:spLocks noChangeArrowheads="1"/>
          </p:cNvSpPr>
          <p:nvPr/>
        </p:nvSpPr>
        <p:spPr bwMode="auto">
          <a:xfrm>
            <a:off x="5169053" y="852832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0" name="Textfeld 69"/>
          <p:cNvSpPr txBox="1">
            <a:spLocks noChangeArrowheads="1"/>
          </p:cNvSpPr>
          <p:nvPr/>
        </p:nvSpPr>
        <p:spPr bwMode="auto">
          <a:xfrm>
            <a:off x="5798178" y="852832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1" name="Textfeld 70"/>
          <p:cNvSpPr txBox="1">
            <a:spLocks noChangeArrowheads="1"/>
          </p:cNvSpPr>
          <p:nvPr/>
        </p:nvSpPr>
        <p:spPr bwMode="auto">
          <a:xfrm>
            <a:off x="6440132" y="852832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2" name="Textfeld 71"/>
          <p:cNvSpPr txBox="1"/>
          <p:nvPr/>
        </p:nvSpPr>
        <p:spPr bwMode="auto">
          <a:xfrm>
            <a:off x="2224037" y="9004272"/>
            <a:ext cx="2198752" cy="16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600" b="1" baseline="30000" dirty="0"/>
              <a:t>Zahlsymbole</a:t>
            </a:r>
          </a:p>
        </p:txBody>
      </p:sp>
      <p:sp>
        <p:nvSpPr>
          <p:cNvPr id="73" name="Textfeld 72"/>
          <p:cNvSpPr txBox="1"/>
          <p:nvPr/>
        </p:nvSpPr>
        <p:spPr bwMode="auto">
          <a:xfrm>
            <a:off x="2224037" y="9373107"/>
            <a:ext cx="2198752" cy="4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400" baseline="30000" dirty="0"/>
              <a:t>Ziffern benennen</a:t>
            </a:r>
            <a:r>
              <a:rPr lang="de-DE" sz="1400" baseline="30000" dirty="0" smtClean="0"/>
              <a:t>,                    </a:t>
            </a:r>
            <a:r>
              <a:rPr lang="de-DE" sz="1400" i="1" baseline="30000" dirty="0" smtClean="0">
                <a:solidFill>
                  <a:srgbClr val="2F796C"/>
                </a:solidFill>
              </a:rPr>
              <a:t>D</a:t>
            </a:r>
            <a:r>
              <a:rPr lang="de-DE" sz="1400" i="1" baseline="30000" dirty="0">
                <a:solidFill>
                  <a:srgbClr val="2F796C"/>
                </a:solidFill>
              </a:rPr>
              <a:t> / 12, ZR10 / 17</a:t>
            </a:r>
          </a:p>
          <a:p>
            <a:pPr>
              <a:lnSpc>
                <a:spcPct val="80000"/>
              </a:lnSpc>
            </a:pPr>
            <a:r>
              <a:rPr lang="de-DE" sz="1400" baseline="30000" dirty="0"/>
              <a:t>schreiben </a:t>
            </a:r>
            <a:r>
              <a:rPr lang="de-DE" sz="1400" baseline="30000" dirty="0" smtClean="0"/>
              <a:t>und</a:t>
            </a:r>
            <a:r>
              <a:rPr lang="de-DE" sz="1400" baseline="30000" dirty="0"/>
              <a:t> </a:t>
            </a:r>
            <a:r>
              <a:rPr lang="de-DE" sz="1400" dirty="0" smtClean="0"/>
              <a:t>              </a:t>
            </a:r>
            <a:r>
              <a:rPr lang="de-DE" sz="1400" baseline="30000" dirty="0" smtClean="0"/>
              <a:t>    </a:t>
            </a:r>
            <a:r>
              <a:rPr lang="de-DE" sz="1400" i="1" baseline="30000" dirty="0">
                <a:solidFill>
                  <a:srgbClr val="2F796C"/>
                </a:solidFill>
              </a:rPr>
              <a:t>D / 13, ZR10 / 18</a:t>
            </a:r>
            <a:endParaRPr lang="de-DE" sz="1400" baseline="30000" dirty="0">
              <a:solidFill>
                <a:srgbClr val="2F796C"/>
              </a:solidFill>
            </a:endParaRPr>
          </a:p>
          <a:p>
            <a:pPr>
              <a:lnSpc>
                <a:spcPct val="70000"/>
              </a:lnSpc>
            </a:pPr>
            <a:r>
              <a:rPr lang="de-DE" sz="1400" baseline="30000" dirty="0"/>
              <a:t>Mengen </a:t>
            </a:r>
            <a:r>
              <a:rPr lang="de-DE" sz="1400" baseline="30000" dirty="0" smtClean="0"/>
              <a:t>zuordnen</a:t>
            </a:r>
            <a:r>
              <a:rPr lang="de-DE" sz="1400" dirty="0" smtClean="0"/>
              <a:t>            </a:t>
            </a:r>
            <a:r>
              <a:rPr lang="de-DE" sz="1400" i="1" baseline="30000" dirty="0" smtClean="0">
                <a:solidFill>
                  <a:srgbClr val="2F796C"/>
                </a:solidFill>
              </a:rPr>
              <a:t>D</a:t>
            </a:r>
            <a:r>
              <a:rPr lang="de-DE" sz="1400" i="1" baseline="30000" dirty="0">
                <a:solidFill>
                  <a:srgbClr val="2F796C"/>
                </a:solidFill>
              </a:rPr>
              <a:t> / 14, ZR10 / 17</a:t>
            </a:r>
            <a:endParaRPr lang="de-DE" sz="1400" baseline="30000" dirty="0">
              <a:solidFill>
                <a:srgbClr val="2F796C"/>
              </a:solidFill>
            </a:endParaRPr>
          </a:p>
        </p:txBody>
      </p:sp>
      <p:sp>
        <p:nvSpPr>
          <p:cNvPr id="74" name="Textfeld 73"/>
          <p:cNvSpPr txBox="1">
            <a:spLocks noChangeArrowheads="1"/>
          </p:cNvSpPr>
          <p:nvPr/>
        </p:nvSpPr>
        <p:spPr bwMode="auto">
          <a:xfrm>
            <a:off x="4552757" y="947860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5" name="Textfeld 74"/>
          <p:cNvSpPr txBox="1">
            <a:spLocks noChangeArrowheads="1"/>
          </p:cNvSpPr>
          <p:nvPr/>
        </p:nvSpPr>
        <p:spPr bwMode="auto">
          <a:xfrm>
            <a:off x="5169053" y="947860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6" name="Textfeld 75"/>
          <p:cNvSpPr txBox="1">
            <a:spLocks noChangeArrowheads="1"/>
          </p:cNvSpPr>
          <p:nvPr/>
        </p:nvSpPr>
        <p:spPr bwMode="auto">
          <a:xfrm>
            <a:off x="5798178" y="947860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7" name="Textfeld 76"/>
          <p:cNvSpPr txBox="1">
            <a:spLocks noChangeArrowheads="1"/>
          </p:cNvSpPr>
          <p:nvPr/>
        </p:nvSpPr>
        <p:spPr bwMode="auto">
          <a:xfrm>
            <a:off x="6440132" y="947860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8" name="Textfeld 77"/>
          <p:cNvSpPr txBox="1">
            <a:spLocks noChangeArrowheads="1"/>
          </p:cNvSpPr>
          <p:nvPr/>
        </p:nvSpPr>
        <p:spPr bwMode="auto">
          <a:xfrm>
            <a:off x="959381" y="1223454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9" name="Textfeld 78"/>
          <p:cNvSpPr txBox="1">
            <a:spLocks noChangeArrowheads="1"/>
          </p:cNvSpPr>
          <p:nvPr/>
        </p:nvSpPr>
        <p:spPr bwMode="auto">
          <a:xfrm>
            <a:off x="1837209" y="1223454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0" name="Textfeld 79"/>
          <p:cNvSpPr txBox="1">
            <a:spLocks noChangeArrowheads="1"/>
          </p:cNvSpPr>
          <p:nvPr/>
        </p:nvSpPr>
        <p:spPr bwMode="auto">
          <a:xfrm>
            <a:off x="959381" y="1395631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1" name="Textfeld 80"/>
          <p:cNvSpPr txBox="1">
            <a:spLocks noChangeArrowheads="1"/>
          </p:cNvSpPr>
          <p:nvPr/>
        </p:nvSpPr>
        <p:spPr bwMode="auto">
          <a:xfrm>
            <a:off x="1837209" y="1395631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2" name="Textfeld 81"/>
          <p:cNvSpPr txBox="1">
            <a:spLocks noChangeArrowheads="1"/>
          </p:cNvSpPr>
          <p:nvPr/>
        </p:nvSpPr>
        <p:spPr bwMode="auto">
          <a:xfrm>
            <a:off x="959381" y="1559647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3" name="Textfeld 82"/>
          <p:cNvSpPr txBox="1">
            <a:spLocks noChangeArrowheads="1"/>
          </p:cNvSpPr>
          <p:nvPr/>
        </p:nvSpPr>
        <p:spPr bwMode="auto">
          <a:xfrm>
            <a:off x="1837209" y="1559647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Textfeld 83"/>
          <p:cNvSpPr txBox="1">
            <a:spLocks noChangeArrowheads="1"/>
          </p:cNvSpPr>
          <p:nvPr/>
        </p:nvSpPr>
        <p:spPr bwMode="auto">
          <a:xfrm>
            <a:off x="1837209" y="1694897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Textfeld 84"/>
          <p:cNvSpPr txBox="1">
            <a:spLocks noChangeArrowheads="1"/>
          </p:cNvSpPr>
          <p:nvPr/>
        </p:nvSpPr>
        <p:spPr bwMode="auto">
          <a:xfrm>
            <a:off x="1059736" y="1694897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6" name="Textfeld 85"/>
          <p:cNvSpPr txBox="1">
            <a:spLocks noChangeArrowheads="1"/>
          </p:cNvSpPr>
          <p:nvPr/>
        </p:nvSpPr>
        <p:spPr bwMode="auto">
          <a:xfrm>
            <a:off x="3046330" y="40848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 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Textfeld 86"/>
          <p:cNvSpPr txBox="1">
            <a:spLocks noChangeArrowheads="1"/>
          </p:cNvSpPr>
          <p:nvPr/>
        </p:nvSpPr>
        <p:spPr bwMode="auto">
          <a:xfrm>
            <a:off x="4264025" y="408489"/>
            <a:ext cx="278907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1753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>
            <a:spLocks noChangeArrowheads="1"/>
          </p:cNvSpPr>
          <p:nvPr/>
        </p:nvSpPr>
        <p:spPr bwMode="auto">
          <a:xfrm>
            <a:off x="4552757" y="212929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5169053" y="212929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" name="Textfeld 3"/>
          <p:cNvSpPr txBox="1">
            <a:spLocks noChangeArrowheads="1"/>
          </p:cNvSpPr>
          <p:nvPr/>
        </p:nvSpPr>
        <p:spPr bwMode="auto">
          <a:xfrm>
            <a:off x="5798178" y="212929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6440132" y="212929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" name="Textfeld 5"/>
          <p:cNvSpPr txBox="1"/>
          <p:nvPr/>
        </p:nvSpPr>
        <p:spPr bwMode="auto">
          <a:xfrm>
            <a:off x="666326" y="2673113"/>
            <a:ext cx="1368600" cy="560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="1" baseline="30000" dirty="0"/>
              <a:t>Anmerkungen:</a:t>
            </a:r>
          </a:p>
          <a:p>
            <a:endParaRPr lang="de-DE" sz="1400" b="1" baseline="30000" dirty="0"/>
          </a:p>
          <a:p>
            <a:endParaRPr lang="de-DE" sz="1400" b="1" baseline="30000" dirty="0"/>
          </a:p>
          <a:p>
            <a:r>
              <a:rPr lang="de-DE" sz="1400" baseline="30000" dirty="0"/>
              <a:t>Über die </a:t>
            </a:r>
            <a:r>
              <a:rPr lang="de-DE" sz="1400" b="1" baseline="30000" dirty="0"/>
              <a:t>Handlungsebene</a:t>
            </a:r>
            <a:r>
              <a:rPr lang="de-DE" sz="1400" baseline="30000" dirty="0"/>
              <a:t> und das </a:t>
            </a:r>
            <a:r>
              <a:rPr lang="de-DE" sz="1400" b="1" baseline="30000" dirty="0"/>
              <a:t>„Versprachlichen“</a:t>
            </a:r>
            <a:r>
              <a:rPr lang="de-DE" sz="1400" baseline="30000" dirty="0"/>
              <a:t> der Handlung gelangt das Kind zu Vorstellungsbildern.</a:t>
            </a:r>
          </a:p>
          <a:p>
            <a:r>
              <a:rPr lang="de-DE" sz="1400" baseline="30000" dirty="0"/>
              <a:t>Erst wenn diese entwickelt sind, werden Rechnungen notiert.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aseline="30000" dirty="0"/>
              <a:t>Die </a:t>
            </a:r>
            <a:r>
              <a:rPr lang="de-DE" sz="1400" b="1" baseline="30000" dirty="0"/>
              <a:t>„Kraft der 5“</a:t>
            </a:r>
            <a:r>
              <a:rPr lang="de-DE" sz="1400" baseline="30000" dirty="0"/>
              <a:t> </a:t>
            </a:r>
          </a:p>
          <a:p>
            <a:r>
              <a:rPr lang="de-DE" sz="1400" baseline="30000" dirty="0"/>
              <a:t>und die </a:t>
            </a:r>
            <a:r>
              <a:rPr lang="de-DE" sz="1400" b="1" baseline="30000" dirty="0"/>
              <a:t>Fingerbilder</a:t>
            </a:r>
            <a:r>
              <a:rPr lang="de-DE" sz="1400" baseline="30000" dirty="0"/>
              <a:t> </a:t>
            </a:r>
          </a:p>
          <a:p>
            <a:r>
              <a:rPr lang="de-DE" sz="1400" baseline="30000" dirty="0"/>
              <a:t>unterstützen richtiges Rechnen.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aseline="30000" dirty="0"/>
              <a:t>Achtung: </a:t>
            </a:r>
            <a:r>
              <a:rPr lang="de-DE" sz="1400" b="1" baseline="30000" dirty="0"/>
              <a:t>Zählen ist </a:t>
            </a:r>
          </a:p>
          <a:p>
            <a:r>
              <a:rPr lang="de-DE" sz="1400" b="1" baseline="30000" dirty="0"/>
              <a:t>nicht rechnen!</a:t>
            </a:r>
          </a:p>
          <a:p>
            <a:r>
              <a:rPr lang="de-DE" sz="1400" baseline="30000" dirty="0"/>
              <a:t>Das strukturierte Arbeiten mit Mengen ermöglicht „nicht zählendes Rechnen“.</a:t>
            </a:r>
          </a:p>
          <a:p>
            <a:r>
              <a:rPr lang="de-DE" sz="1400" baseline="30000" dirty="0"/>
              <a:t>(Arbeit mit </a:t>
            </a:r>
            <a:r>
              <a:rPr lang="de-DE" sz="1400" b="1" baseline="30000" dirty="0"/>
              <a:t>Kernaufgaben</a:t>
            </a:r>
            <a:r>
              <a:rPr lang="de-DE" sz="1400" baseline="30000" dirty="0"/>
              <a:t>)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="1" baseline="30000" dirty="0"/>
              <a:t>Mathematische</a:t>
            </a:r>
            <a:r>
              <a:rPr lang="de-DE" sz="1400" baseline="30000" dirty="0"/>
              <a:t> </a:t>
            </a:r>
            <a:r>
              <a:rPr lang="de-DE" sz="1400" b="1" baseline="30000" dirty="0"/>
              <a:t>Inhalte</a:t>
            </a:r>
            <a:r>
              <a:rPr lang="de-DE" sz="1400" baseline="30000" dirty="0"/>
              <a:t> durch Handlungen und Bilder </a:t>
            </a:r>
            <a:r>
              <a:rPr lang="de-DE" sz="1400" b="1" baseline="30000" dirty="0"/>
              <a:t>entdecken und </a:t>
            </a:r>
          </a:p>
          <a:p>
            <a:r>
              <a:rPr lang="de-DE" sz="1400" b="1" baseline="30000" dirty="0"/>
              <a:t>beschreiben</a:t>
            </a:r>
            <a:r>
              <a:rPr lang="de-DE" sz="1400" baseline="30000" dirty="0"/>
              <a:t>.</a:t>
            </a:r>
          </a:p>
        </p:txBody>
      </p:sp>
      <p:sp>
        <p:nvSpPr>
          <p:cNvPr id="7" name="Textfeld 6"/>
          <p:cNvSpPr txBox="1"/>
          <p:nvPr/>
        </p:nvSpPr>
        <p:spPr bwMode="auto">
          <a:xfrm>
            <a:off x="2239743" y="2012992"/>
            <a:ext cx="219875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="1" baseline="30000" dirty="0" smtClean="0"/>
              <a:t>Addition</a:t>
            </a:r>
            <a:endParaRPr lang="de-DE" sz="1400" baseline="30000" dirty="0"/>
          </a:p>
          <a:p>
            <a:r>
              <a:rPr lang="de-DE" sz="1400" baseline="30000" dirty="0"/>
              <a:t>Operationsverständnis, „+“ / „=“ benennen </a:t>
            </a:r>
          </a:p>
          <a:p>
            <a:r>
              <a:rPr lang="de-DE" sz="1400" baseline="30000" dirty="0"/>
              <a:t>und richtig verwenden    </a:t>
            </a:r>
            <a:r>
              <a:rPr lang="de-DE" sz="1400" i="1" baseline="30000" dirty="0"/>
              <a:t> </a:t>
            </a:r>
          </a:p>
          <a:p>
            <a:pPr algn="r">
              <a:lnSpc>
                <a:spcPct val="60000"/>
              </a:lnSpc>
            </a:pPr>
            <a:r>
              <a:rPr lang="de-DE" sz="1400" i="1" baseline="30000" dirty="0">
                <a:solidFill>
                  <a:srgbClr val="2F796C"/>
                </a:solidFill>
              </a:rPr>
              <a:t>  D/16, ZR10 / 23, 24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2239743" y="2602822"/>
            <a:ext cx="219875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="1" baseline="30000" dirty="0"/>
              <a:t>Subtraktion</a:t>
            </a:r>
            <a:endParaRPr lang="de-DE" sz="1400" baseline="30000" dirty="0"/>
          </a:p>
          <a:p>
            <a:r>
              <a:rPr lang="de-DE" sz="1400" baseline="30000" dirty="0"/>
              <a:t>Operationsverständnis, „–„ / „=“ benennen und richtig verwenden     </a:t>
            </a:r>
            <a:r>
              <a:rPr lang="de-DE" sz="1400" i="1" baseline="30000" dirty="0"/>
              <a:t>  </a:t>
            </a:r>
          </a:p>
          <a:p>
            <a:pPr algn="r">
              <a:lnSpc>
                <a:spcPct val="60000"/>
              </a:lnSpc>
            </a:pPr>
            <a:r>
              <a:rPr lang="de-DE" sz="1400" i="1" baseline="30000" dirty="0">
                <a:solidFill>
                  <a:srgbClr val="2F796C"/>
                </a:solidFill>
              </a:rPr>
              <a:t>D/18, ZR10 / 25, 26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552757" y="270055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5169053" y="270055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5798178" y="270055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6440132" y="270055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4" name="Textfeld 13"/>
          <p:cNvSpPr txBox="1"/>
          <p:nvPr/>
        </p:nvSpPr>
        <p:spPr bwMode="auto">
          <a:xfrm>
            <a:off x="2239743" y="3218329"/>
            <a:ext cx="21987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="1" baseline="30000" dirty="0" smtClean="0"/>
              <a:t>Umkehraufgaben</a:t>
            </a:r>
            <a:r>
              <a:rPr lang="fr-FR" sz="1400" baseline="30000" dirty="0" smtClean="0"/>
              <a:t>(3 + 2 = 5 ’ 5 – 2 = ___)</a:t>
            </a:r>
          </a:p>
          <a:p>
            <a:pPr algn="r">
              <a:lnSpc>
                <a:spcPct val="130000"/>
              </a:lnSpc>
            </a:pPr>
            <a:r>
              <a:rPr lang="fr-FR" sz="1400" i="1" baseline="30000" dirty="0" smtClean="0">
                <a:solidFill>
                  <a:srgbClr val="2F796C"/>
                </a:solidFill>
              </a:rPr>
              <a:t>ZR10 / 27</a:t>
            </a:r>
            <a:endParaRPr lang="fr-FR" sz="1400" i="1" baseline="30000" dirty="0">
              <a:solidFill>
                <a:srgbClr val="2F796C"/>
              </a:solidFill>
            </a:endParaRP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4552757" y="321889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5169053" y="321889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5798178" y="321889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6440132" y="321889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9" name="Textfeld 18"/>
          <p:cNvSpPr txBox="1"/>
          <p:nvPr/>
        </p:nvSpPr>
        <p:spPr bwMode="auto">
          <a:xfrm>
            <a:off x="2239743" y="3688978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="1" baseline="30000" dirty="0"/>
              <a:t>Rechenstrategien </a:t>
            </a:r>
            <a:r>
              <a:rPr lang="de-DE" sz="1400" b="1" baseline="30000" dirty="0" smtClean="0"/>
              <a:t>Addition                   </a:t>
            </a:r>
            <a:r>
              <a:rPr lang="de-DE" sz="1400" i="1" baseline="30000" dirty="0" smtClean="0"/>
              <a:t> </a:t>
            </a:r>
            <a:r>
              <a:rPr lang="de-DE" sz="1400" i="1" baseline="30000" dirty="0">
                <a:solidFill>
                  <a:srgbClr val="2F796C"/>
                </a:solidFill>
              </a:rPr>
              <a:t>D / 17</a:t>
            </a:r>
          </a:p>
          <a:p>
            <a:r>
              <a:rPr lang="de-DE" sz="1400" b="1" baseline="30000" dirty="0"/>
              <a:t>Rechenstrategien Subtraktion    </a:t>
            </a:r>
            <a:r>
              <a:rPr lang="de-DE" sz="1400" b="1" baseline="30000" dirty="0" smtClean="0"/>
              <a:t>          </a:t>
            </a:r>
            <a:r>
              <a:rPr lang="de-DE" sz="1400" i="1" baseline="30000" dirty="0">
                <a:solidFill>
                  <a:srgbClr val="2F796C"/>
                </a:solidFill>
              </a:rPr>
              <a:t>D / 19</a:t>
            </a:r>
          </a:p>
        </p:txBody>
      </p:sp>
      <p:sp>
        <p:nvSpPr>
          <p:cNvPr id="24" name="Textfeld 23"/>
          <p:cNvSpPr txBox="1"/>
          <p:nvPr/>
        </p:nvSpPr>
        <p:spPr bwMode="auto">
          <a:xfrm>
            <a:off x="2239743" y="4178733"/>
            <a:ext cx="2198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Alle Additionen mit + 1 und</a:t>
            </a:r>
          </a:p>
          <a:p>
            <a:r>
              <a:rPr lang="de-DE" sz="1400" baseline="30000" dirty="0"/>
              <a:t>deren Tauschaufgaben lösen (4 + 1, 1 + 4)</a:t>
            </a:r>
          </a:p>
          <a:p>
            <a:pPr algn="r"/>
            <a:r>
              <a:rPr lang="de-DE" sz="1400" i="1" baseline="30000" dirty="0" smtClean="0">
                <a:solidFill>
                  <a:srgbClr val="2F796C"/>
                </a:solidFill>
              </a:rPr>
              <a:t>ZR10</a:t>
            </a:r>
            <a:r>
              <a:rPr lang="de-DE" sz="1400" i="1" baseline="30000" dirty="0">
                <a:solidFill>
                  <a:srgbClr val="2F796C"/>
                </a:solidFill>
              </a:rPr>
              <a:t> / 28, 31</a:t>
            </a: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4552757" y="425821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5169053" y="425821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5798178" y="425821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6440132" y="425821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0" name="Textfeld 29"/>
          <p:cNvSpPr txBox="1"/>
          <p:nvPr/>
        </p:nvSpPr>
        <p:spPr bwMode="auto">
          <a:xfrm>
            <a:off x="2245678" y="5136753"/>
            <a:ext cx="2198752" cy="4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Alle Handzerlegungsaufgaben und deren Tauschaufgaben als Addition lösen </a:t>
            </a:r>
          </a:p>
          <a:p>
            <a:pPr>
              <a:lnSpc>
                <a:spcPct val="70000"/>
              </a:lnSpc>
            </a:pPr>
            <a:r>
              <a:rPr lang="de-DE" sz="1400" baseline="30000" dirty="0"/>
              <a:t>(5 + 2, 2 + 5</a:t>
            </a:r>
            <a:r>
              <a:rPr lang="de-DE" sz="1400" baseline="30000" dirty="0" smtClean="0"/>
              <a:t>)</a:t>
            </a:r>
            <a:r>
              <a:rPr lang="de-DE" sz="1400" dirty="0" smtClean="0"/>
              <a:t>                        </a:t>
            </a:r>
            <a:r>
              <a:rPr lang="de-DE" sz="1400" i="1" baseline="30000" dirty="0" smtClean="0">
                <a:solidFill>
                  <a:srgbClr val="2F796C"/>
                </a:solidFill>
              </a:rPr>
              <a:t>ZR10</a:t>
            </a:r>
            <a:r>
              <a:rPr lang="de-DE" sz="1400" i="1" baseline="30000" dirty="0">
                <a:solidFill>
                  <a:srgbClr val="2F796C"/>
                </a:solidFill>
              </a:rPr>
              <a:t> / 29, 30</a:t>
            </a:r>
          </a:p>
        </p:txBody>
      </p: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4552757" y="523343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2" name="Textfeld 31"/>
          <p:cNvSpPr txBox="1">
            <a:spLocks noChangeArrowheads="1"/>
          </p:cNvSpPr>
          <p:nvPr/>
        </p:nvSpPr>
        <p:spPr bwMode="auto">
          <a:xfrm>
            <a:off x="5169053" y="523343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5798178" y="523343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6440132" y="523343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5" name="Textfeld 34"/>
          <p:cNvSpPr txBox="1"/>
          <p:nvPr/>
        </p:nvSpPr>
        <p:spPr bwMode="auto">
          <a:xfrm>
            <a:off x="2245678" y="5706614"/>
            <a:ext cx="2198752" cy="40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Alle Handzerlegungsaufgaben als </a:t>
            </a:r>
          </a:p>
          <a:p>
            <a:r>
              <a:rPr lang="sv-SE" sz="1400" baseline="30000" dirty="0"/>
              <a:t>Subtraktion lösen (7 – 2, 7 – 5, …)	</a:t>
            </a:r>
          </a:p>
          <a:p>
            <a:pPr algn="r">
              <a:lnSpc>
                <a:spcPct val="80000"/>
              </a:lnSpc>
            </a:pPr>
            <a:r>
              <a:rPr lang="sv-SE" sz="1400" i="1" baseline="30000" dirty="0">
                <a:solidFill>
                  <a:srgbClr val="2F796C"/>
                </a:solidFill>
              </a:rPr>
              <a:t>ZR10 / 29</a:t>
            </a:r>
          </a:p>
        </p:txBody>
      </p:sp>
      <p:sp>
        <p:nvSpPr>
          <p:cNvPr id="41" name="Textfeld 40"/>
          <p:cNvSpPr txBox="1"/>
          <p:nvPr/>
        </p:nvSpPr>
        <p:spPr bwMode="auto">
          <a:xfrm>
            <a:off x="2245678" y="6272263"/>
            <a:ext cx="2198752" cy="4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Ergänzen auf 10 mit Hilfe der Fingerbilder (mit verdeckten Fingern unter dem Tisch)</a:t>
            </a:r>
          </a:p>
          <a:p>
            <a:pPr algn="r">
              <a:lnSpc>
                <a:spcPct val="120000"/>
              </a:lnSpc>
            </a:pPr>
            <a:r>
              <a:rPr lang="de-DE" sz="1400" i="1" baseline="30000" dirty="0">
                <a:solidFill>
                  <a:srgbClr val="2F796C"/>
                </a:solidFill>
              </a:rPr>
              <a:t>ZR10 / 36, 37, 42, 43</a:t>
            </a: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4552757" y="638618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5169053" y="638618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5798178" y="638618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6440132" y="638618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6" name="Textfeld 45"/>
          <p:cNvSpPr txBox="1"/>
          <p:nvPr/>
        </p:nvSpPr>
        <p:spPr bwMode="auto">
          <a:xfrm>
            <a:off x="2245678" y="6850362"/>
            <a:ext cx="219875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Verdopplungsaufgaben</a:t>
            </a:r>
          </a:p>
          <a:p>
            <a:pPr>
              <a:lnSpc>
                <a:spcPct val="70000"/>
              </a:lnSpc>
            </a:pPr>
            <a:r>
              <a:rPr lang="de-DE" sz="1400" baseline="30000" dirty="0"/>
              <a:t>(1 + 1, 2 + 2, 3 + 3,…</a:t>
            </a:r>
            <a:r>
              <a:rPr lang="de-DE" sz="1400" baseline="30000" dirty="0" smtClean="0"/>
              <a:t>)</a:t>
            </a:r>
            <a:r>
              <a:rPr lang="de-DE" sz="1400" dirty="0" smtClean="0"/>
              <a:t>                  </a:t>
            </a:r>
            <a:r>
              <a:rPr lang="de-DE" sz="1400" i="1" baseline="30000" dirty="0" smtClean="0">
                <a:solidFill>
                  <a:srgbClr val="2F796C"/>
                </a:solidFill>
              </a:rPr>
              <a:t>ZR10</a:t>
            </a:r>
            <a:r>
              <a:rPr lang="de-DE" sz="1400" i="1" baseline="30000" dirty="0">
                <a:solidFill>
                  <a:srgbClr val="2F796C"/>
                </a:solidFill>
              </a:rPr>
              <a:t> / 32</a:t>
            </a: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4552757" y="6921980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5169053" y="6921980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9" name="Textfeld 48"/>
          <p:cNvSpPr txBox="1">
            <a:spLocks noChangeArrowheads="1"/>
          </p:cNvSpPr>
          <p:nvPr/>
        </p:nvSpPr>
        <p:spPr bwMode="auto">
          <a:xfrm>
            <a:off x="5798178" y="6921980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0" name="Textfeld 49"/>
          <p:cNvSpPr txBox="1">
            <a:spLocks noChangeArrowheads="1"/>
          </p:cNvSpPr>
          <p:nvPr/>
        </p:nvSpPr>
        <p:spPr bwMode="auto">
          <a:xfrm>
            <a:off x="6440132" y="6921980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1" name="Textfeld 50"/>
          <p:cNvSpPr txBox="1"/>
          <p:nvPr/>
        </p:nvSpPr>
        <p:spPr bwMode="auto">
          <a:xfrm>
            <a:off x="2245678" y="7284271"/>
            <a:ext cx="219875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Halbierungsaufgaben</a:t>
            </a:r>
          </a:p>
          <a:p>
            <a:pPr>
              <a:lnSpc>
                <a:spcPct val="70000"/>
              </a:lnSpc>
            </a:pPr>
            <a:r>
              <a:rPr lang="de-DE" sz="1400" baseline="30000" dirty="0"/>
              <a:t>(2 – 1, 4 – 2, …</a:t>
            </a:r>
            <a:r>
              <a:rPr lang="de-DE" sz="1400" baseline="30000" dirty="0" smtClean="0"/>
              <a:t>)</a:t>
            </a:r>
            <a:r>
              <a:rPr lang="de-DE" sz="1400" dirty="0" smtClean="0"/>
              <a:t>                        </a:t>
            </a:r>
            <a:r>
              <a:rPr lang="de-DE" sz="1400" i="1" baseline="30000" dirty="0" smtClean="0">
                <a:solidFill>
                  <a:srgbClr val="2F796C"/>
                </a:solidFill>
              </a:rPr>
              <a:t>ZR10</a:t>
            </a:r>
            <a:r>
              <a:rPr lang="de-DE" sz="1400" i="1" baseline="30000" dirty="0">
                <a:solidFill>
                  <a:srgbClr val="2F796C"/>
                </a:solidFill>
              </a:rPr>
              <a:t> / 33</a:t>
            </a:r>
          </a:p>
        </p:txBody>
      </p:sp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4552757" y="735378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3" name="Textfeld 52"/>
          <p:cNvSpPr txBox="1">
            <a:spLocks noChangeArrowheads="1"/>
          </p:cNvSpPr>
          <p:nvPr/>
        </p:nvSpPr>
        <p:spPr bwMode="auto">
          <a:xfrm>
            <a:off x="5169053" y="735378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4" name="Textfeld 53"/>
          <p:cNvSpPr txBox="1">
            <a:spLocks noChangeArrowheads="1"/>
          </p:cNvSpPr>
          <p:nvPr/>
        </p:nvSpPr>
        <p:spPr bwMode="auto">
          <a:xfrm>
            <a:off x="5798178" y="735378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5" name="Textfeld 54"/>
          <p:cNvSpPr txBox="1">
            <a:spLocks noChangeArrowheads="1"/>
          </p:cNvSpPr>
          <p:nvPr/>
        </p:nvSpPr>
        <p:spPr bwMode="auto">
          <a:xfrm>
            <a:off x="6440132" y="735378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6" name="Textfeld 55"/>
          <p:cNvSpPr txBox="1"/>
          <p:nvPr/>
        </p:nvSpPr>
        <p:spPr bwMode="auto">
          <a:xfrm>
            <a:off x="2245678" y="7768885"/>
            <a:ext cx="21987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Verdopplungsaufgaben + 1 / – 1</a:t>
            </a:r>
          </a:p>
          <a:p>
            <a:pPr>
              <a:lnSpc>
                <a:spcPct val="80000"/>
              </a:lnSpc>
            </a:pPr>
            <a:r>
              <a:rPr lang="fr-FR" sz="1400" baseline="30000" dirty="0"/>
              <a:t>(3 + 3 ’ 3 + 4</a:t>
            </a:r>
            <a:r>
              <a:rPr lang="fr-FR" sz="1400" baseline="30000" dirty="0" smtClean="0"/>
              <a:t>)</a:t>
            </a:r>
            <a:r>
              <a:rPr lang="fr-FR" sz="1400" dirty="0" smtClean="0"/>
              <a:t>                           </a:t>
            </a:r>
            <a:r>
              <a:rPr lang="fr-FR" sz="1400" i="1" baseline="30000" dirty="0" smtClean="0">
                <a:solidFill>
                  <a:srgbClr val="2F796C"/>
                </a:solidFill>
              </a:rPr>
              <a:t>ZR10</a:t>
            </a:r>
            <a:r>
              <a:rPr lang="fr-FR" sz="1400" i="1" baseline="30000" dirty="0">
                <a:solidFill>
                  <a:srgbClr val="2F796C"/>
                </a:solidFill>
              </a:rPr>
              <a:t> / 34</a:t>
            </a:r>
          </a:p>
        </p:txBody>
      </p:sp>
      <p:sp>
        <p:nvSpPr>
          <p:cNvPr id="57" name="Textfeld 56"/>
          <p:cNvSpPr txBox="1">
            <a:spLocks noChangeArrowheads="1"/>
          </p:cNvSpPr>
          <p:nvPr/>
        </p:nvSpPr>
        <p:spPr bwMode="auto">
          <a:xfrm>
            <a:off x="4552757" y="780287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8" name="Textfeld 57"/>
          <p:cNvSpPr txBox="1">
            <a:spLocks noChangeArrowheads="1"/>
          </p:cNvSpPr>
          <p:nvPr/>
        </p:nvSpPr>
        <p:spPr bwMode="auto">
          <a:xfrm>
            <a:off x="5169053" y="780287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9" name="Textfeld 58"/>
          <p:cNvSpPr txBox="1">
            <a:spLocks noChangeArrowheads="1"/>
          </p:cNvSpPr>
          <p:nvPr/>
        </p:nvSpPr>
        <p:spPr bwMode="auto">
          <a:xfrm>
            <a:off x="5798178" y="780287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0" name="Textfeld 59"/>
          <p:cNvSpPr txBox="1">
            <a:spLocks noChangeArrowheads="1"/>
          </p:cNvSpPr>
          <p:nvPr/>
        </p:nvSpPr>
        <p:spPr bwMode="auto">
          <a:xfrm>
            <a:off x="6440132" y="780287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2" name="Textfeld 61"/>
          <p:cNvSpPr txBox="1">
            <a:spLocks noChangeArrowheads="1"/>
          </p:cNvSpPr>
          <p:nvPr/>
        </p:nvSpPr>
        <p:spPr bwMode="auto">
          <a:xfrm>
            <a:off x="4552757" y="831255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3" name="Textfeld 62"/>
          <p:cNvSpPr txBox="1">
            <a:spLocks noChangeArrowheads="1"/>
          </p:cNvSpPr>
          <p:nvPr/>
        </p:nvSpPr>
        <p:spPr bwMode="auto">
          <a:xfrm>
            <a:off x="5169053" y="831255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4" name="Textfeld 63"/>
          <p:cNvSpPr txBox="1">
            <a:spLocks noChangeArrowheads="1"/>
          </p:cNvSpPr>
          <p:nvPr/>
        </p:nvSpPr>
        <p:spPr bwMode="auto">
          <a:xfrm>
            <a:off x="5798178" y="831255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5" name="Textfeld 64"/>
          <p:cNvSpPr txBox="1">
            <a:spLocks noChangeArrowheads="1"/>
          </p:cNvSpPr>
          <p:nvPr/>
        </p:nvSpPr>
        <p:spPr bwMode="auto">
          <a:xfrm>
            <a:off x="6440132" y="831255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7" name="Textfeld 66"/>
          <p:cNvSpPr txBox="1"/>
          <p:nvPr/>
        </p:nvSpPr>
        <p:spPr bwMode="auto">
          <a:xfrm>
            <a:off x="2245678" y="9284929"/>
            <a:ext cx="2198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Sachsituationen in Rechenoperationen „übersetzen“ (bzw. eine Rechnung in eine Handlung oder ein Bild „übersetzen“)</a:t>
            </a:r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4552757" y="9422690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9" name="Textfeld 68"/>
          <p:cNvSpPr txBox="1">
            <a:spLocks noChangeArrowheads="1"/>
          </p:cNvSpPr>
          <p:nvPr/>
        </p:nvSpPr>
        <p:spPr bwMode="auto">
          <a:xfrm>
            <a:off x="5169053" y="9422690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0" name="Textfeld 69"/>
          <p:cNvSpPr txBox="1">
            <a:spLocks noChangeArrowheads="1"/>
          </p:cNvSpPr>
          <p:nvPr/>
        </p:nvSpPr>
        <p:spPr bwMode="auto">
          <a:xfrm>
            <a:off x="5798178" y="9422690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1" name="Textfeld 70"/>
          <p:cNvSpPr txBox="1">
            <a:spLocks noChangeArrowheads="1"/>
          </p:cNvSpPr>
          <p:nvPr/>
        </p:nvSpPr>
        <p:spPr bwMode="auto">
          <a:xfrm>
            <a:off x="6440132" y="9422690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3" name="Textfeld 72"/>
          <p:cNvSpPr txBox="1"/>
          <p:nvPr/>
        </p:nvSpPr>
        <p:spPr bwMode="auto">
          <a:xfrm>
            <a:off x="5821852" y="2326783"/>
            <a:ext cx="712092" cy="18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100" baseline="30000" dirty="0">
                <a:solidFill>
                  <a:schemeClr val="bg1">
                    <a:lumMod val="65000"/>
                  </a:schemeClr>
                </a:solidFill>
              </a:rPr>
              <a:t>im gesicherten  </a:t>
            </a:r>
          </a:p>
          <a:p>
            <a:pPr>
              <a:lnSpc>
                <a:spcPct val="80000"/>
              </a:lnSpc>
            </a:pPr>
            <a:r>
              <a:rPr lang="de-DE" sz="1100" baseline="30000" dirty="0">
                <a:solidFill>
                  <a:schemeClr val="bg1">
                    <a:lumMod val="65000"/>
                  </a:schemeClr>
                </a:solidFill>
              </a:rPr>
              <a:t>Zahlenraum</a:t>
            </a:r>
          </a:p>
        </p:txBody>
      </p:sp>
      <p:sp>
        <p:nvSpPr>
          <p:cNvPr id="75" name="Textfeld 74"/>
          <p:cNvSpPr txBox="1"/>
          <p:nvPr/>
        </p:nvSpPr>
        <p:spPr bwMode="auto">
          <a:xfrm>
            <a:off x="5821852" y="2898048"/>
            <a:ext cx="712092" cy="18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de-DE" sz="1100" baseline="30000" dirty="0">
                <a:solidFill>
                  <a:schemeClr val="bg1">
                    <a:lumMod val="65000"/>
                  </a:schemeClr>
                </a:solidFill>
              </a:rPr>
              <a:t>i</a:t>
            </a:r>
            <a:r>
              <a:rPr lang="de-DE" sz="1100" baseline="30000" dirty="0" smtClean="0">
                <a:solidFill>
                  <a:schemeClr val="bg1">
                    <a:lumMod val="65000"/>
                  </a:schemeClr>
                </a:solidFill>
              </a:rPr>
              <a:t>m gesicherten  </a:t>
            </a:r>
          </a:p>
          <a:p>
            <a:pPr>
              <a:lnSpc>
                <a:spcPct val="80000"/>
              </a:lnSpc>
            </a:pPr>
            <a:r>
              <a:rPr lang="de-DE" sz="1100" baseline="30000" dirty="0" smtClean="0">
                <a:solidFill>
                  <a:schemeClr val="bg1">
                    <a:lumMod val="65000"/>
                  </a:schemeClr>
                </a:solidFill>
              </a:rPr>
              <a:t>Zahlenraum</a:t>
            </a:r>
          </a:p>
        </p:txBody>
      </p:sp>
      <p:sp>
        <p:nvSpPr>
          <p:cNvPr id="76" name="Textfeld 75"/>
          <p:cNvSpPr txBox="1"/>
          <p:nvPr/>
        </p:nvSpPr>
        <p:spPr bwMode="auto">
          <a:xfrm>
            <a:off x="2239743" y="4728544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 smtClean="0"/>
              <a:t>Alle Subtraktionen mit – 1 lösen</a:t>
            </a:r>
          </a:p>
          <a:p>
            <a:r>
              <a:rPr lang="de-DE" sz="1400" baseline="30000" dirty="0" smtClean="0"/>
              <a:t>(5 – 1, 9 – 1, …)                                     </a:t>
            </a:r>
            <a:r>
              <a:rPr lang="de-DE" sz="1400" i="1" baseline="30000" dirty="0" smtClean="0">
                <a:solidFill>
                  <a:srgbClr val="2F796C"/>
                </a:solidFill>
              </a:rPr>
              <a:t>ZR10 / 28</a:t>
            </a:r>
            <a:endParaRPr lang="de-DE" sz="1400" i="1" baseline="30000" dirty="0">
              <a:solidFill>
                <a:srgbClr val="2F796C"/>
              </a:solidFill>
            </a:endParaRPr>
          </a:p>
        </p:txBody>
      </p:sp>
      <p:sp>
        <p:nvSpPr>
          <p:cNvPr id="77" name="Textfeld 76"/>
          <p:cNvSpPr txBox="1">
            <a:spLocks noChangeArrowheads="1"/>
          </p:cNvSpPr>
          <p:nvPr/>
        </p:nvSpPr>
        <p:spPr bwMode="auto">
          <a:xfrm>
            <a:off x="4552757" y="472801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8" name="Textfeld 77"/>
          <p:cNvSpPr txBox="1">
            <a:spLocks noChangeArrowheads="1"/>
          </p:cNvSpPr>
          <p:nvPr/>
        </p:nvSpPr>
        <p:spPr bwMode="auto">
          <a:xfrm>
            <a:off x="5169053" y="472801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9" name="Textfeld 78"/>
          <p:cNvSpPr txBox="1">
            <a:spLocks noChangeArrowheads="1"/>
          </p:cNvSpPr>
          <p:nvPr/>
        </p:nvSpPr>
        <p:spPr bwMode="auto">
          <a:xfrm>
            <a:off x="5798178" y="472801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0" name="Textfeld 79"/>
          <p:cNvSpPr txBox="1">
            <a:spLocks noChangeArrowheads="1"/>
          </p:cNvSpPr>
          <p:nvPr/>
        </p:nvSpPr>
        <p:spPr bwMode="auto">
          <a:xfrm>
            <a:off x="6440132" y="472801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1" name="Textfeld 80"/>
          <p:cNvSpPr txBox="1">
            <a:spLocks noChangeArrowheads="1"/>
          </p:cNvSpPr>
          <p:nvPr/>
        </p:nvSpPr>
        <p:spPr bwMode="auto">
          <a:xfrm>
            <a:off x="4552757" y="578889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2" name="Textfeld 81"/>
          <p:cNvSpPr txBox="1">
            <a:spLocks noChangeArrowheads="1"/>
          </p:cNvSpPr>
          <p:nvPr/>
        </p:nvSpPr>
        <p:spPr bwMode="auto">
          <a:xfrm>
            <a:off x="5169053" y="578889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3" name="Textfeld 82"/>
          <p:cNvSpPr txBox="1">
            <a:spLocks noChangeArrowheads="1"/>
          </p:cNvSpPr>
          <p:nvPr/>
        </p:nvSpPr>
        <p:spPr bwMode="auto">
          <a:xfrm>
            <a:off x="5798178" y="578889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Textfeld 83"/>
          <p:cNvSpPr txBox="1">
            <a:spLocks noChangeArrowheads="1"/>
          </p:cNvSpPr>
          <p:nvPr/>
        </p:nvSpPr>
        <p:spPr bwMode="auto">
          <a:xfrm>
            <a:off x="6440132" y="578889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5" name="Textfeld 84"/>
          <p:cNvSpPr txBox="1"/>
          <p:nvPr/>
        </p:nvSpPr>
        <p:spPr bwMode="auto">
          <a:xfrm>
            <a:off x="2245678" y="8259252"/>
            <a:ext cx="219875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Nachbaraufgaben bei Additionen</a:t>
            </a:r>
          </a:p>
          <a:p>
            <a:pPr>
              <a:lnSpc>
                <a:spcPct val="70000"/>
              </a:lnSpc>
            </a:pPr>
            <a:r>
              <a:rPr lang="fr-FR" sz="1400" baseline="30000" dirty="0"/>
              <a:t>(7 + 3 ’ 6 + 3</a:t>
            </a:r>
            <a:r>
              <a:rPr lang="fr-FR" sz="1400" baseline="30000" dirty="0" smtClean="0"/>
              <a:t>)</a:t>
            </a:r>
            <a:r>
              <a:rPr lang="fr-FR" sz="1400" dirty="0" smtClean="0"/>
              <a:t>                           </a:t>
            </a:r>
            <a:r>
              <a:rPr lang="fr-FR" sz="1400" baseline="30000" dirty="0" smtClean="0"/>
              <a:t> </a:t>
            </a:r>
            <a:r>
              <a:rPr lang="fr-FR" sz="1400" i="1" baseline="30000" dirty="0">
                <a:solidFill>
                  <a:srgbClr val="2F796C"/>
                </a:solidFill>
              </a:rPr>
              <a:t>ZR10 / 38</a:t>
            </a:r>
          </a:p>
        </p:txBody>
      </p:sp>
      <p:sp>
        <p:nvSpPr>
          <p:cNvPr id="86" name="Textfeld 85"/>
          <p:cNvSpPr txBox="1">
            <a:spLocks noChangeArrowheads="1"/>
          </p:cNvSpPr>
          <p:nvPr/>
        </p:nvSpPr>
        <p:spPr bwMode="auto">
          <a:xfrm>
            <a:off x="4552757" y="877008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7" name="Textfeld 86"/>
          <p:cNvSpPr txBox="1">
            <a:spLocks noChangeArrowheads="1"/>
          </p:cNvSpPr>
          <p:nvPr/>
        </p:nvSpPr>
        <p:spPr bwMode="auto">
          <a:xfrm>
            <a:off x="5169053" y="877008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8" name="Textfeld 87"/>
          <p:cNvSpPr txBox="1">
            <a:spLocks noChangeArrowheads="1"/>
          </p:cNvSpPr>
          <p:nvPr/>
        </p:nvSpPr>
        <p:spPr bwMode="auto">
          <a:xfrm>
            <a:off x="5798178" y="877008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9" name="Textfeld 88"/>
          <p:cNvSpPr txBox="1">
            <a:spLocks noChangeArrowheads="1"/>
          </p:cNvSpPr>
          <p:nvPr/>
        </p:nvSpPr>
        <p:spPr bwMode="auto">
          <a:xfrm>
            <a:off x="6440132" y="877008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0" name="Textfeld 89"/>
          <p:cNvSpPr txBox="1"/>
          <p:nvPr/>
        </p:nvSpPr>
        <p:spPr bwMode="auto">
          <a:xfrm>
            <a:off x="2245678" y="8743425"/>
            <a:ext cx="2198752" cy="30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Nachbaraufgaben bei Subtraktionen </a:t>
            </a:r>
          </a:p>
          <a:p>
            <a:pPr>
              <a:lnSpc>
                <a:spcPct val="70000"/>
              </a:lnSpc>
            </a:pPr>
            <a:r>
              <a:rPr lang="fr-FR" sz="1400" baseline="30000" dirty="0"/>
              <a:t>(7 – 1 ’ 7 – 2</a:t>
            </a:r>
            <a:r>
              <a:rPr lang="fr-FR" sz="1400" baseline="30000" dirty="0" smtClean="0"/>
              <a:t>)</a:t>
            </a:r>
            <a:r>
              <a:rPr lang="fr-FR" sz="1400" dirty="0" smtClean="0"/>
              <a:t>                           </a:t>
            </a:r>
            <a:r>
              <a:rPr lang="fr-FR" sz="1400" i="1" baseline="30000" dirty="0" smtClean="0">
                <a:solidFill>
                  <a:srgbClr val="2F796C"/>
                </a:solidFill>
              </a:rPr>
              <a:t>ZR10</a:t>
            </a:r>
            <a:r>
              <a:rPr lang="fr-FR" sz="1400" i="1" baseline="30000" dirty="0">
                <a:solidFill>
                  <a:srgbClr val="2F796C"/>
                </a:solidFill>
              </a:rPr>
              <a:t> / 39</a:t>
            </a:r>
          </a:p>
        </p:txBody>
      </p:sp>
      <p:sp>
        <p:nvSpPr>
          <p:cNvPr id="91" name="Textfeld 90"/>
          <p:cNvSpPr txBox="1">
            <a:spLocks noChangeArrowheads="1"/>
          </p:cNvSpPr>
          <p:nvPr/>
        </p:nvSpPr>
        <p:spPr bwMode="auto">
          <a:xfrm>
            <a:off x="959381" y="1223454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2" name="Textfeld 91"/>
          <p:cNvSpPr txBox="1">
            <a:spLocks noChangeArrowheads="1"/>
          </p:cNvSpPr>
          <p:nvPr/>
        </p:nvSpPr>
        <p:spPr bwMode="auto">
          <a:xfrm>
            <a:off x="1837209" y="1223454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3" name="Textfeld 92"/>
          <p:cNvSpPr txBox="1">
            <a:spLocks noChangeArrowheads="1"/>
          </p:cNvSpPr>
          <p:nvPr/>
        </p:nvSpPr>
        <p:spPr bwMode="auto">
          <a:xfrm>
            <a:off x="959381" y="1395631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4" name="Textfeld 93"/>
          <p:cNvSpPr txBox="1">
            <a:spLocks noChangeArrowheads="1"/>
          </p:cNvSpPr>
          <p:nvPr/>
        </p:nvSpPr>
        <p:spPr bwMode="auto">
          <a:xfrm>
            <a:off x="1837209" y="1395631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5" name="Textfeld 94"/>
          <p:cNvSpPr txBox="1">
            <a:spLocks noChangeArrowheads="1"/>
          </p:cNvSpPr>
          <p:nvPr/>
        </p:nvSpPr>
        <p:spPr bwMode="auto">
          <a:xfrm>
            <a:off x="959381" y="1559647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6" name="Textfeld 95"/>
          <p:cNvSpPr txBox="1">
            <a:spLocks noChangeArrowheads="1"/>
          </p:cNvSpPr>
          <p:nvPr/>
        </p:nvSpPr>
        <p:spPr bwMode="auto">
          <a:xfrm>
            <a:off x="1837209" y="1559647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7" name="Textfeld 96"/>
          <p:cNvSpPr txBox="1">
            <a:spLocks noChangeArrowheads="1"/>
          </p:cNvSpPr>
          <p:nvPr/>
        </p:nvSpPr>
        <p:spPr bwMode="auto">
          <a:xfrm>
            <a:off x="1837209" y="1694897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8" name="Textfeld 97"/>
          <p:cNvSpPr txBox="1">
            <a:spLocks noChangeArrowheads="1"/>
          </p:cNvSpPr>
          <p:nvPr/>
        </p:nvSpPr>
        <p:spPr bwMode="auto">
          <a:xfrm>
            <a:off x="1059736" y="1694897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9" name="Textfeld 98"/>
          <p:cNvSpPr txBox="1">
            <a:spLocks noChangeArrowheads="1"/>
          </p:cNvSpPr>
          <p:nvPr/>
        </p:nvSpPr>
        <p:spPr bwMode="auto">
          <a:xfrm>
            <a:off x="3046330" y="40848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 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0" name="Textfeld 99"/>
          <p:cNvSpPr txBox="1">
            <a:spLocks noChangeArrowheads="1"/>
          </p:cNvSpPr>
          <p:nvPr/>
        </p:nvSpPr>
        <p:spPr bwMode="auto">
          <a:xfrm>
            <a:off x="4264025" y="408489"/>
            <a:ext cx="278907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4132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 bwMode="auto">
          <a:xfrm>
            <a:off x="666326" y="2673113"/>
            <a:ext cx="1368600" cy="6176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="1" baseline="30000" dirty="0"/>
              <a:t>Anmerkungen:</a:t>
            </a:r>
          </a:p>
          <a:p>
            <a:endParaRPr lang="de-DE" sz="1400" b="1" baseline="30000" dirty="0"/>
          </a:p>
          <a:p>
            <a:endParaRPr lang="de-DE" sz="1400" b="1" baseline="30000" dirty="0"/>
          </a:p>
          <a:p>
            <a:r>
              <a:rPr lang="de-DE" sz="1400" b="1" baseline="30000" dirty="0"/>
              <a:t>Aufbau des Stellenwert-</a:t>
            </a:r>
          </a:p>
          <a:p>
            <a:r>
              <a:rPr lang="de-DE" sz="1400" b="1" baseline="30000" dirty="0" err="1"/>
              <a:t>verständnisses</a:t>
            </a:r>
            <a:r>
              <a:rPr lang="de-DE" sz="1400" b="1" baseline="30000" dirty="0"/>
              <a:t>:</a:t>
            </a:r>
            <a:endParaRPr lang="de-DE" sz="1400" baseline="30000" dirty="0"/>
          </a:p>
          <a:p>
            <a:r>
              <a:rPr lang="de-DE" sz="1400" baseline="30000" dirty="0"/>
              <a:t>Mit Material </a:t>
            </a:r>
          </a:p>
          <a:p>
            <a:r>
              <a:rPr lang="de-DE" sz="1400" baseline="30000" dirty="0"/>
              <a:t>(Steckwürfel, Stellenwertmaterial) </a:t>
            </a:r>
          </a:p>
          <a:p>
            <a:r>
              <a:rPr lang="de-DE" sz="1400" baseline="30000" dirty="0"/>
              <a:t>bündelt das Kind </a:t>
            </a:r>
          </a:p>
          <a:p>
            <a:r>
              <a:rPr lang="de-DE" sz="1400" baseline="30000" dirty="0"/>
              <a:t>selbständig 10 Einzel-</a:t>
            </a:r>
          </a:p>
          <a:p>
            <a:r>
              <a:rPr lang="de-DE" sz="1400" baseline="30000" dirty="0" err="1"/>
              <a:t>elemente</a:t>
            </a:r>
            <a:r>
              <a:rPr lang="de-DE" sz="1400" baseline="30000" dirty="0"/>
              <a:t> zu einer </a:t>
            </a:r>
          </a:p>
          <a:p>
            <a:r>
              <a:rPr lang="de-DE" sz="1400" baseline="30000" dirty="0"/>
              <a:t>Zehnerstange und </a:t>
            </a:r>
          </a:p>
          <a:p>
            <a:r>
              <a:rPr lang="de-DE" sz="1400" baseline="30000" dirty="0"/>
              <a:t>erklärt: „1 Zehner </a:t>
            </a:r>
          </a:p>
          <a:p>
            <a:r>
              <a:rPr lang="de-DE" sz="1400" baseline="30000" dirty="0"/>
              <a:t>besteht aus 10 </a:t>
            </a:r>
            <a:r>
              <a:rPr lang="de-DE" sz="1400" baseline="30000" dirty="0" err="1"/>
              <a:t>Einern</a:t>
            </a:r>
            <a:r>
              <a:rPr lang="de-DE" sz="1400" baseline="30000" dirty="0"/>
              <a:t>.“</a:t>
            </a:r>
          </a:p>
          <a:p>
            <a:r>
              <a:rPr lang="de-DE" sz="1400" baseline="30000" dirty="0"/>
              <a:t>Dazu gehört auch das Tauschen von 10 1€-Münzen in einen 10€-Schein.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aseline="30000" dirty="0"/>
              <a:t>Das Eintragen in die </a:t>
            </a:r>
            <a:r>
              <a:rPr lang="de-DE" sz="1400" b="1" baseline="30000" dirty="0"/>
              <a:t>Stellenwerttafel </a:t>
            </a:r>
            <a:endParaRPr lang="de-DE" sz="1400" baseline="30000" dirty="0"/>
          </a:p>
          <a:p>
            <a:r>
              <a:rPr lang="de-DE" sz="1400" baseline="30000" dirty="0"/>
              <a:t>verdeutlicht den Aufbau und die Schreibweise des dekadischen </a:t>
            </a:r>
          </a:p>
          <a:p>
            <a:r>
              <a:rPr lang="de-DE" sz="1400" baseline="30000" dirty="0"/>
              <a:t>Systems. Dieses Wissen ist </a:t>
            </a:r>
            <a:r>
              <a:rPr lang="de-DE" sz="1400" b="1" baseline="30000" dirty="0"/>
              <a:t>Voraussetzung für die Weiterarbeit</a:t>
            </a:r>
          </a:p>
          <a:p>
            <a:r>
              <a:rPr lang="de-DE" sz="1400" b="1" baseline="30000" dirty="0"/>
              <a:t>im ZR 100!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aseline="30000" dirty="0"/>
              <a:t>Strukturierte Mengen- und Zahlenerfassung mit Hilfe des </a:t>
            </a:r>
            <a:r>
              <a:rPr lang="de-DE" sz="1400" b="1" baseline="30000" dirty="0"/>
              <a:t>Zwanzigerfeldes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aseline="30000" dirty="0"/>
              <a:t>Erste Darstellungen von Mengen in </a:t>
            </a:r>
            <a:r>
              <a:rPr lang="de-DE" sz="1400" b="1" baseline="30000" dirty="0"/>
              <a:t>Tabellen </a:t>
            </a:r>
            <a:endParaRPr lang="de-DE" sz="1400" baseline="30000" dirty="0"/>
          </a:p>
          <a:p>
            <a:r>
              <a:rPr lang="de-DE" sz="1400" baseline="30000" dirty="0"/>
              <a:t>(z.B. Haustiere, </a:t>
            </a:r>
          </a:p>
          <a:p>
            <a:r>
              <a:rPr lang="de-DE" sz="1400" baseline="30000" dirty="0"/>
              <a:t>Freizeitaktivtäten…)</a:t>
            </a:r>
          </a:p>
        </p:txBody>
      </p:sp>
      <p:sp>
        <p:nvSpPr>
          <p:cNvPr id="8" name="Textfeld 7"/>
          <p:cNvSpPr txBox="1"/>
          <p:nvPr/>
        </p:nvSpPr>
        <p:spPr bwMode="auto">
          <a:xfrm>
            <a:off x="2239743" y="2155088"/>
            <a:ext cx="2198752" cy="1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="1" baseline="30000" dirty="0"/>
              <a:t>Mengenvorstellung</a:t>
            </a:r>
          </a:p>
        </p:txBody>
      </p:sp>
      <p:sp>
        <p:nvSpPr>
          <p:cNvPr id="9" name="Textfeld 8"/>
          <p:cNvSpPr txBox="1"/>
          <p:nvPr/>
        </p:nvSpPr>
        <p:spPr bwMode="auto">
          <a:xfrm>
            <a:off x="2239743" y="2558417"/>
            <a:ext cx="2198752" cy="598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Mit Material Mengen zu Zehnern bündeln, die Zehner und die verbleibenden Einer benennen (4 Zehner und 2 Einer)</a:t>
            </a:r>
          </a:p>
          <a:p>
            <a:pPr algn="r">
              <a:lnSpc>
                <a:spcPct val="120000"/>
              </a:lnSpc>
            </a:pPr>
            <a:r>
              <a:rPr lang="de-DE" sz="1400" i="1" baseline="30000" dirty="0">
                <a:solidFill>
                  <a:srgbClr val="2F796C"/>
                </a:solidFill>
              </a:rPr>
              <a:t>D / 20, ZR20 /1-4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4552757" y="278048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5169053" y="278048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5798178" y="278048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6440132" y="278048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4" name="Textfeld 13"/>
          <p:cNvSpPr txBox="1"/>
          <p:nvPr/>
        </p:nvSpPr>
        <p:spPr bwMode="auto">
          <a:xfrm>
            <a:off x="2239743" y="3289377"/>
            <a:ext cx="2198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Mengen nach Ansage in die Stellenwerttafel legen und </a:t>
            </a:r>
            <a:r>
              <a:rPr lang="de-DE" sz="1400" baseline="30000" dirty="0" err="1"/>
              <a:t>verschriftlichen</a:t>
            </a:r>
            <a:r>
              <a:rPr lang="de-DE" sz="1400" baseline="30000" dirty="0"/>
              <a:t> </a:t>
            </a:r>
          </a:p>
          <a:p>
            <a:r>
              <a:rPr lang="de-DE" sz="1400" baseline="30000" dirty="0"/>
              <a:t>(Zahl wird nicht benannt!)              </a:t>
            </a:r>
            <a:r>
              <a:rPr lang="de-DE" sz="1400" i="1" baseline="30000" dirty="0">
                <a:solidFill>
                  <a:srgbClr val="2F796C"/>
                </a:solidFill>
              </a:rPr>
              <a:t>ZR20 / 5, 6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4552757" y="376065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5169053" y="376065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5798178" y="376065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6440132" y="376065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4552757" y="503594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5169053" y="503594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5798178" y="503594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6440132" y="503594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0" name="Textfeld 29"/>
          <p:cNvSpPr txBox="1"/>
          <p:nvPr/>
        </p:nvSpPr>
        <p:spPr bwMode="auto">
          <a:xfrm>
            <a:off x="2245678" y="5706614"/>
            <a:ext cx="2198752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Die Zahlwortreihe absteigend </a:t>
            </a:r>
            <a:r>
              <a:rPr lang="de-DE" sz="1400" baseline="30000" dirty="0" smtClean="0"/>
              <a:t>beherrschen</a:t>
            </a:r>
          </a:p>
          <a:p>
            <a:pPr algn="r">
              <a:lnSpc>
                <a:spcPct val="130000"/>
              </a:lnSpc>
            </a:pPr>
            <a:r>
              <a:rPr lang="de-DE" sz="1400" i="1" baseline="30000" dirty="0" smtClean="0">
                <a:solidFill>
                  <a:srgbClr val="2F796C"/>
                </a:solidFill>
              </a:rPr>
              <a:t>D</a:t>
            </a:r>
            <a:r>
              <a:rPr lang="de-DE" sz="1400" i="1" baseline="30000" dirty="0">
                <a:solidFill>
                  <a:srgbClr val="2F796C"/>
                </a:solidFill>
              </a:rPr>
              <a:t> / 21, ZR20 / 9</a:t>
            </a:r>
          </a:p>
        </p:txBody>
      </p:sp>
      <p:sp>
        <p:nvSpPr>
          <p:cNvPr id="31" name="Textfeld 30"/>
          <p:cNvSpPr txBox="1"/>
          <p:nvPr/>
        </p:nvSpPr>
        <p:spPr bwMode="auto">
          <a:xfrm>
            <a:off x="2245678" y="6405478"/>
            <a:ext cx="2198752" cy="31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Von einer bestimmten Zahl </a:t>
            </a:r>
            <a:r>
              <a:rPr lang="de-DE" sz="1400" baseline="30000" dirty="0" smtClean="0"/>
              <a:t>weiterzählen</a:t>
            </a:r>
          </a:p>
          <a:p>
            <a:pPr algn="r">
              <a:lnSpc>
                <a:spcPct val="120000"/>
              </a:lnSpc>
            </a:pPr>
            <a:r>
              <a:rPr lang="de-DE" sz="1400" i="1" baseline="30000" dirty="0" smtClean="0">
                <a:solidFill>
                  <a:srgbClr val="2F796C"/>
                </a:solidFill>
              </a:rPr>
              <a:t>D</a:t>
            </a:r>
            <a:r>
              <a:rPr lang="de-DE" sz="1400" i="1" baseline="30000" dirty="0">
                <a:solidFill>
                  <a:srgbClr val="2F796C"/>
                </a:solidFill>
              </a:rPr>
              <a:t> / 22, ZR20 / 8</a:t>
            </a:r>
          </a:p>
        </p:txBody>
      </p:sp>
      <p:sp>
        <p:nvSpPr>
          <p:cNvPr id="32" name="Textfeld 31"/>
          <p:cNvSpPr txBox="1">
            <a:spLocks noChangeArrowheads="1"/>
          </p:cNvSpPr>
          <p:nvPr/>
        </p:nvSpPr>
        <p:spPr bwMode="auto">
          <a:xfrm>
            <a:off x="4552757" y="647499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5169053" y="647499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5798178" y="647499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6440132" y="647499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6" name="Textfeld 35"/>
          <p:cNvSpPr txBox="1"/>
          <p:nvPr/>
        </p:nvSpPr>
        <p:spPr bwMode="auto">
          <a:xfrm>
            <a:off x="2245678" y="7024048"/>
            <a:ext cx="2198752" cy="53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Strukturierte Mengen „quasi-simultan“ erfassen (in Teilmengen: 10 + 4 oder 5 + 5 + 4, nicht zählend)	            </a:t>
            </a:r>
            <a:r>
              <a:rPr lang="de-DE" sz="1400" i="1" baseline="30000" dirty="0"/>
              <a:t> </a:t>
            </a:r>
          </a:p>
          <a:p>
            <a:pPr algn="r">
              <a:lnSpc>
                <a:spcPct val="70000"/>
              </a:lnSpc>
            </a:pPr>
            <a:r>
              <a:rPr lang="de-DE" sz="1400" i="1" baseline="30000" dirty="0"/>
              <a:t> </a:t>
            </a:r>
            <a:r>
              <a:rPr lang="de-DE" sz="1400" i="1" baseline="30000" dirty="0" smtClean="0"/>
              <a:t>             </a:t>
            </a:r>
            <a:r>
              <a:rPr lang="de-DE" sz="1400" i="1" baseline="30000" dirty="0" smtClean="0">
                <a:solidFill>
                  <a:srgbClr val="2F796C"/>
                </a:solidFill>
              </a:rPr>
              <a:t>  D</a:t>
            </a:r>
            <a:r>
              <a:rPr lang="de-DE" sz="1400" i="1" baseline="30000" dirty="0">
                <a:solidFill>
                  <a:srgbClr val="2F796C"/>
                </a:solidFill>
              </a:rPr>
              <a:t> / 23, ZR20 / 10, 11</a:t>
            </a: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4552757" y="722839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5169053" y="722839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5798178" y="722839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6440132" y="722839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6" name="Textfeld 45"/>
          <p:cNvSpPr txBox="1"/>
          <p:nvPr/>
        </p:nvSpPr>
        <p:spPr bwMode="auto">
          <a:xfrm>
            <a:off x="2245678" y="7768885"/>
            <a:ext cx="2198752" cy="62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1400" baseline="30000" dirty="0"/>
              <a:t>Die Zahlen im ZR </a:t>
            </a:r>
            <a:r>
              <a:rPr lang="de-DE" sz="1400" baseline="30000" dirty="0" smtClean="0"/>
              <a:t>20</a:t>
            </a:r>
          </a:p>
          <a:p>
            <a:pPr>
              <a:lnSpc>
                <a:spcPct val="90000"/>
              </a:lnSpc>
            </a:pPr>
            <a:r>
              <a:rPr lang="de-DE" sz="1400" baseline="30000" dirty="0" smtClean="0"/>
              <a:t>Benennen,</a:t>
            </a:r>
            <a:r>
              <a:rPr lang="de-DE" sz="1400" dirty="0" smtClean="0"/>
              <a:t>                 </a:t>
            </a:r>
            <a:r>
              <a:rPr lang="de-DE" sz="1400" i="1" baseline="30000" dirty="0" smtClean="0">
                <a:solidFill>
                  <a:srgbClr val="2F796C"/>
                </a:solidFill>
              </a:rPr>
              <a:t>D</a:t>
            </a:r>
            <a:r>
              <a:rPr lang="de-DE" sz="1400" i="1" baseline="30000" dirty="0">
                <a:solidFill>
                  <a:srgbClr val="2F796C"/>
                </a:solidFill>
              </a:rPr>
              <a:t> / 25, ZR20 / 12, 13</a:t>
            </a:r>
          </a:p>
          <a:p>
            <a:pPr>
              <a:lnSpc>
                <a:spcPct val="70000"/>
              </a:lnSpc>
            </a:pPr>
            <a:r>
              <a:rPr lang="de-DE" sz="1400" baseline="30000" dirty="0"/>
              <a:t>aufschreiben </a:t>
            </a:r>
            <a:r>
              <a:rPr lang="de-DE" sz="1400" baseline="30000" dirty="0" smtClean="0"/>
              <a:t>und</a:t>
            </a:r>
            <a:r>
              <a:rPr lang="de-DE" sz="1400" dirty="0" smtClean="0"/>
              <a:t>             </a:t>
            </a:r>
            <a:r>
              <a:rPr lang="de-DE" sz="1400" i="1" baseline="30000" dirty="0" smtClean="0">
                <a:solidFill>
                  <a:srgbClr val="2F796C"/>
                </a:solidFill>
              </a:rPr>
              <a:t>D</a:t>
            </a:r>
            <a:r>
              <a:rPr lang="de-DE" sz="1400" i="1" baseline="30000" dirty="0">
                <a:solidFill>
                  <a:srgbClr val="2F796C"/>
                </a:solidFill>
              </a:rPr>
              <a:t> / 26, ZR20 / 14</a:t>
            </a:r>
          </a:p>
          <a:p>
            <a:pPr>
              <a:lnSpc>
                <a:spcPct val="110000"/>
              </a:lnSpc>
            </a:pPr>
            <a:r>
              <a:rPr lang="de-DE" sz="1400" baseline="30000" dirty="0"/>
              <a:t>Mengen zuordnen           </a:t>
            </a:r>
            <a:r>
              <a:rPr lang="de-DE" sz="1400" baseline="30000" dirty="0" smtClean="0"/>
              <a:t> </a:t>
            </a:r>
            <a:r>
              <a:rPr lang="de-DE" sz="1400" i="1" baseline="30000" dirty="0">
                <a:solidFill>
                  <a:srgbClr val="2F796C"/>
                </a:solidFill>
              </a:rPr>
              <a:t>D / 27, ZR20 / 12, 13</a:t>
            </a: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4552757" y="807819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5169053" y="807819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9" name="Textfeld 48"/>
          <p:cNvSpPr txBox="1">
            <a:spLocks noChangeArrowheads="1"/>
          </p:cNvSpPr>
          <p:nvPr/>
        </p:nvSpPr>
        <p:spPr bwMode="auto">
          <a:xfrm>
            <a:off x="5798178" y="807819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0" name="Textfeld 49"/>
          <p:cNvSpPr txBox="1">
            <a:spLocks noChangeArrowheads="1"/>
          </p:cNvSpPr>
          <p:nvPr/>
        </p:nvSpPr>
        <p:spPr bwMode="auto">
          <a:xfrm>
            <a:off x="6440132" y="807819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5" name="Textfeld 54"/>
          <p:cNvSpPr txBox="1"/>
          <p:nvPr/>
        </p:nvSpPr>
        <p:spPr bwMode="auto">
          <a:xfrm>
            <a:off x="2245678" y="9449333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Die Bedeutung der Null	</a:t>
            </a:r>
          </a:p>
          <a:p>
            <a:pPr algn="r"/>
            <a:r>
              <a:rPr lang="de-DE" sz="1400" i="1" baseline="30000" dirty="0" smtClean="0">
                <a:solidFill>
                  <a:srgbClr val="2F796C"/>
                </a:solidFill>
              </a:rPr>
              <a:t>ZR20</a:t>
            </a:r>
            <a:r>
              <a:rPr lang="de-DE" sz="1400" i="1" baseline="30000" dirty="0">
                <a:solidFill>
                  <a:srgbClr val="2F796C"/>
                </a:solidFill>
              </a:rPr>
              <a:t> / 17, ZR10 / 35</a:t>
            </a:r>
          </a:p>
        </p:txBody>
      </p:sp>
      <p:sp>
        <p:nvSpPr>
          <p:cNvPr id="56" name="Textfeld 55"/>
          <p:cNvSpPr txBox="1">
            <a:spLocks noChangeArrowheads="1"/>
          </p:cNvSpPr>
          <p:nvPr/>
        </p:nvSpPr>
        <p:spPr bwMode="auto">
          <a:xfrm>
            <a:off x="4552757" y="949373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7" name="Textfeld 56"/>
          <p:cNvSpPr txBox="1">
            <a:spLocks noChangeArrowheads="1"/>
          </p:cNvSpPr>
          <p:nvPr/>
        </p:nvSpPr>
        <p:spPr bwMode="auto">
          <a:xfrm>
            <a:off x="5169053" y="949373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8" name="Textfeld 57"/>
          <p:cNvSpPr txBox="1">
            <a:spLocks noChangeArrowheads="1"/>
          </p:cNvSpPr>
          <p:nvPr/>
        </p:nvSpPr>
        <p:spPr bwMode="auto">
          <a:xfrm>
            <a:off x="5798178" y="949373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9" name="Textfeld 58"/>
          <p:cNvSpPr txBox="1">
            <a:spLocks noChangeArrowheads="1"/>
          </p:cNvSpPr>
          <p:nvPr/>
        </p:nvSpPr>
        <p:spPr bwMode="auto">
          <a:xfrm>
            <a:off x="6440132" y="949373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2" name="Textfeld 61"/>
          <p:cNvSpPr txBox="1"/>
          <p:nvPr/>
        </p:nvSpPr>
        <p:spPr bwMode="auto">
          <a:xfrm>
            <a:off x="2239743" y="4936339"/>
            <a:ext cx="2198752" cy="3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Die Zahlwortreihe aufsteigend </a:t>
            </a:r>
            <a:r>
              <a:rPr lang="de-DE" sz="1400" baseline="30000" dirty="0" smtClean="0"/>
              <a:t>beherrschen</a:t>
            </a:r>
            <a:endParaRPr lang="de-DE" sz="1400" baseline="30000" dirty="0"/>
          </a:p>
          <a:p>
            <a:r>
              <a:rPr lang="de-DE" sz="1400" baseline="30000" dirty="0"/>
              <a:t>(Achtung: 11/12/16/</a:t>
            </a:r>
            <a:r>
              <a:rPr lang="de-DE" sz="1400" baseline="30000" dirty="0" smtClean="0"/>
              <a:t>17) </a:t>
            </a:r>
            <a:endParaRPr lang="de-DE" sz="1400" baseline="30000" dirty="0"/>
          </a:p>
          <a:p>
            <a:pPr algn="r">
              <a:lnSpc>
                <a:spcPct val="70000"/>
              </a:lnSpc>
            </a:pPr>
            <a:r>
              <a:rPr lang="de-DE" sz="1400" baseline="30000" dirty="0">
                <a:solidFill>
                  <a:srgbClr val="2F796C"/>
                </a:solidFill>
              </a:rPr>
              <a:t>  </a:t>
            </a:r>
            <a:r>
              <a:rPr lang="de-DE" sz="1400" i="1" baseline="30000" dirty="0">
                <a:solidFill>
                  <a:srgbClr val="2F796C"/>
                </a:solidFill>
              </a:rPr>
              <a:t>D / 21, ZR20 / 7</a:t>
            </a:r>
          </a:p>
        </p:txBody>
      </p:sp>
      <p:sp>
        <p:nvSpPr>
          <p:cNvPr id="67" name="Textfeld 66"/>
          <p:cNvSpPr txBox="1">
            <a:spLocks noChangeArrowheads="1"/>
          </p:cNvSpPr>
          <p:nvPr/>
        </p:nvSpPr>
        <p:spPr bwMode="auto">
          <a:xfrm>
            <a:off x="4552757" y="578889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5169053" y="578889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9" name="Textfeld 68"/>
          <p:cNvSpPr txBox="1">
            <a:spLocks noChangeArrowheads="1"/>
          </p:cNvSpPr>
          <p:nvPr/>
        </p:nvSpPr>
        <p:spPr bwMode="auto">
          <a:xfrm>
            <a:off x="5798178" y="578889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0" name="Textfeld 69"/>
          <p:cNvSpPr txBox="1">
            <a:spLocks noChangeArrowheads="1"/>
          </p:cNvSpPr>
          <p:nvPr/>
        </p:nvSpPr>
        <p:spPr bwMode="auto">
          <a:xfrm>
            <a:off x="6440132" y="578889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2" name="Textfeld 71"/>
          <p:cNvSpPr txBox="1">
            <a:spLocks noChangeArrowheads="1"/>
          </p:cNvSpPr>
          <p:nvPr/>
        </p:nvSpPr>
        <p:spPr bwMode="auto">
          <a:xfrm>
            <a:off x="4552757" y="880560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3" name="Textfeld 72"/>
          <p:cNvSpPr txBox="1">
            <a:spLocks noChangeArrowheads="1"/>
          </p:cNvSpPr>
          <p:nvPr/>
        </p:nvSpPr>
        <p:spPr bwMode="auto">
          <a:xfrm>
            <a:off x="5169053" y="880560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4" name="Textfeld 73"/>
          <p:cNvSpPr txBox="1">
            <a:spLocks noChangeArrowheads="1"/>
          </p:cNvSpPr>
          <p:nvPr/>
        </p:nvSpPr>
        <p:spPr bwMode="auto">
          <a:xfrm>
            <a:off x="5798178" y="880560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5" name="Textfeld 74"/>
          <p:cNvSpPr txBox="1">
            <a:spLocks noChangeArrowheads="1"/>
          </p:cNvSpPr>
          <p:nvPr/>
        </p:nvSpPr>
        <p:spPr bwMode="auto">
          <a:xfrm>
            <a:off x="6440132" y="880560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6" name="Textfeld 75"/>
          <p:cNvSpPr txBox="1"/>
          <p:nvPr/>
        </p:nvSpPr>
        <p:spPr bwMode="auto">
          <a:xfrm>
            <a:off x="2245678" y="8707901"/>
            <a:ext cx="2198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Nachbarzahlen benennen und aufschreiben (um 1 mehr/weniger)	</a:t>
            </a:r>
          </a:p>
          <a:p>
            <a:pPr algn="r"/>
            <a:r>
              <a:rPr lang="de-DE" sz="1400" i="1" baseline="30000" dirty="0" smtClean="0">
                <a:solidFill>
                  <a:srgbClr val="2F796C"/>
                </a:solidFill>
              </a:rPr>
              <a:t>D</a:t>
            </a:r>
            <a:r>
              <a:rPr lang="de-DE" sz="1400" i="1" baseline="30000" dirty="0">
                <a:solidFill>
                  <a:srgbClr val="2F796C"/>
                </a:solidFill>
              </a:rPr>
              <a:t> / 24, ZR20 / 15</a:t>
            </a:r>
          </a:p>
        </p:txBody>
      </p:sp>
      <p:pic>
        <p:nvPicPr>
          <p:cNvPr id="145" name="Bild 1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833" y="3662552"/>
            <a:ext cx="812800" cy="495300"/>
          </a:xfrm>
          <a:prstGeom prst="rect">
            <a:avLst/>
          </a:prstGeom>
        </p:spPr>
      </p:pic>
      <p:sp>
        <p:nvSpPr>
          <p:cNvPr id="147" name="Textfeld 146"/>
          <p:cNvSpPr txBox="1"/>
          <p:nvPr/>
        </p:nvSpPr>
        <p:spPr bwMode="auto">
          <a:xfrm>
            <a:off x="2239743" y="4466326"/>
            <a:ext cx="2198752" cy="1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="1" baseline="30000" dirty="0"/>
              <a:t>Zahlen und Zahlsymbole</a:t>
            </a:r>
          </a:p>
        </p:txBody>
      </p:sp>
      <p:sp>
        <p:nvSpPr>
          <p:cNvPr id="148" name="Textfeld 147"/>
          <p:cNvSpPr txBox="1">
            <a:spLocks noChangeArrowheads="1"/>
          </p:cNvSpPr>
          <p:nvPr/>
        </p:nvSpPr>
        <p:spPr bwMode="auto">
          <a:xfrm>
            <a:off x="959381" y="1223454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49" name="Textfeld 148"/>
          <p:cNvSpPr txBox="1">
            <a:spLocks noChangeArrowheads="1"/>
          </p:cNvSpPr>
          <p:nvPr/>
        </p:nvSpPr>
        <p:spPr bwMode="auto">
          <a:xfrm>
            <a:off x="1837209" y="1223454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50" name="Textfeld 149"/>
          <p:cNvSpPr txBox="1">
            <a:spLocks noChangeArrowheads="1"/>
          </p:cNvSpPr>
          <p:nvPr/>
        </p:nvSpPr>
        <p:spPr bwMode="auto">
          <a:xfrm>
            <a:off x="959381" y="1395631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51" name="Textfeld 150"/>
          <p:cNvSpPr txBox="1">
            <a:spLocks noChangeArrowheads="1"/>
          </p:cNvSpPr>
          <p:nvPr/>
        </p:nvSpPr>
        <p:spPr bwMode="auto">
          <a:xfrm>
            <a:off x="1837209" y="1395631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52" name="Textfeld 151"/>
          <p:cNvSpPr txBox="1">
            <a:spLocks noChangeArrowheads="1"/>
          </p:cNvSpPr>
          <p:nvPr/>
        </p:nvSpPr>
        <p:spPr bwMode="auto">
          <a:xfrm>
            <a:off x="959381" y="1559647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53" name="Textfeld 152"/>
          <p:cNvSpPr txBox="1">
            <a:spLocks noChangeArrowheads="1"/>
          </p:cNvSpPr>
          <p:nvPr/>
        </p:nvSpPr>
        <p:spPr bwMode="auto">
          <a:xfrm>
            <a:off x="1837209" y="1559647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54" name="Textfeld 153"/>
          <p:cNvSpPr txBox="1">
            <a:spLocks noChangeArrowheads="1"/>
          </p:cNvSpPr>
          <p:nvPr/>
        </p:nvSpPr>
        <p:spPr bwMode="auto">
          <a:xfrm>
            <a:off x="1837209" y="1694897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55" name="Textfeld 154"/>
          <p:cNvSpPr txBox="1">
            <a:spLocks noChangeArrowheads="1"/>
          </p:cNvSpPr>
          <p:nvPr/>
        </p:nvSpPr>
        <p:spPr bwMode="auto">
          <a:xfrm>
            <a:off x="1059736" y="1694897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56" name="Textfeld 155"/>
          <p:cNvSpPr txBox="1">
            <a:spLocks noChangeArrowheads="1"/>
          </p:cNvSpPr>
          <p:nvPr/>
        </p:nvSpPr>
        <p:spPr bwMode="auto">
          <a:xfrm>
            <a:off x="3046330" y="40848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 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57" name="Textfeld 156"/>
          <p:cNvSpPr txBox="1">
            <a:spLocks noChangeArrowheads="1"/>
          </p:cNvSpPr>
          <p:nvPr/>
        </p:nvSpPr>
        <p:spPr bwMode="auto">
          <a:xfrm>
            <a:off x="4264025" y="408489"/>
            <a:ext cx="278907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666616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 bwMode="auto">
          <a:xfrm>
            <a:off x="666326" y="2673113"/>
            <a:ext cx="1368600" cy="5314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="1" baseline="30000" dirty="0"/>
              <a:t>Anmerkungen:</a:t>
            </a:r>
          </a:p>
          <a:p>
            <a:endParaRPr lang="de-DE" sz="1400" b="1" baseline="30000" dirty="0"/>
          </a:p>
          <a:p>
            <a:endParaRPr lang="de-DE" sz="1400" b="1" baseline="30000" dirty="0"/>
          </a:p>
          <a:p>
            <a:r>
              <a:rPr lang="de-DE" sz="1400" baseline="30000" dirty="0"/>
              <a:t>Das </a:t>
            </a:r>
            <a:r>
              <a:rPr lang="de-DE" sz="1400" b="1" baseline="30000" dirty="0"/>
              <a:t>Zwanzigerfeld </a:t>
            </a:r>
          </a:p>
          <a:p>
            <a:r>
              <a:rPr lang="de-DE" sz="1400" baseline="30000" dirty="0"/>
              <a:t>veranschaulicht </a:t>
            </a:r>
          </a:p>
          <a:p>
            <a:r>
              <a:rPr lang="de-DE" sz="1400" baseline="30000" dirty="0"/>
              <a:t>Analogieaufgaben. 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="1" baseline="30000" dirty="0"/>
              <a:t>Rechenstrategien </a:t>
            </a:r>
          </a:p>
          <a:p>
            <a:r>
              <a:rPr lang="de-DE" sz="1400" baseline="30000" dirty="0"/>
              <a:t>werden aus dem ZR 10 </a:t>
            </a:r>
          </a:p>
          <a:p>
            <a:r>
              <a:rPr lang="de-DE" sz="1400" baseline="30000" dirty="0"/>
              <a:t>auf den </a:t>
            </a:r>
          </a:p>
          <a:p>
            <a:r>
              <a:rPr lang="de-DE" sz="1400" baseline="30000" dirty="0"/>
              <a:t>ZR 20 übertragen</a:t>
            </a:r>
          </a:p>
          <a:p>
            <a:r>
              <a:rPr lang="de-DE" sz="1400" baseline="30000" dirty="0"/>
              <a:t>(+ 1 / – 1,</a:t>
            </a:r>
          </a:p>
          <a:p>
            <a:r>
              <a:rPr lang="de-DE" sz="1400" baseline="30000" dirty="0"/>
              <a:t>Fingerbilder,</a:t>
            </a:r>
          </a:p>
          <a:p>
            <a:r>
              <a:rPr lang="de-DE" sz="1400" baseline="30000" dirty="0"/>
              <a:t>Tauschaufgaben,</a:t>
            </a:r>
          </a:p>
          <a:p>
            <a:r>
              <a:rPr lang="de-DE" sz="1400" baseline="30000" dirty="0"/>
              <a:t>Verdoppeln,</a:t>
            </a:r>
          </a:p>
          <a:p>
            <a:r>
              <a:rPr lang="de-DE" sz="1400" baseline="30000" dirty="0"/>
              <a:t>Halbieren,</a:t>
            </a:r>
          </a:p>
          <a:p>
            <a:r>
              <a:rPr lang="de-DE" sz="1400" baseline="30000" dirty="0"/>
              <a:t>Umkehraufgaben,</a:t>
            </a:r>
          </a:p>
          <a:p>
            <a:r>
              <a:rPr lang="de-DE" sz="1400" baseline="30000" dirty="0"/>
              <a:t>Nachbaraufgaben)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aseline="30000" dirty="0"/>
              <a:t>Kinder </a:t>
            </a:r>
            <a:r>
              <a:rPr lang="de-DE" sz="1400" b="1" baseline="30000" dirty="0"/>
              <a:t>spielen </a:t>
            </a:r>
          </a:p>
          <a:p>
            <a:r>
              <a:rPr lang="de-DE" sz="1400" b="1" baseline="30000" dirty="0"/>
              <a:t>und zeichnen </a:t>
            </a:r>
          </a:p>
          <a:p>
            <a:r>
              <a:rPr lang="de-DE" sz="1400" b="1" baseline="30000" dirty="0"/>
              <a:t>Sachsituationen</a:t>
            </a:r>
            <a:r>
              <a:rPr lang="de-DE" sz="1400" baseline="30000" dirty="0"/>
              <a:t> nach.</a:t>
            </a:r>
          </a:p>
          <a:p>
            <a:endParaRPr lang="de-DE" sz="1400" baseline="30000" dirty="0"/>
          </a:p>
        </p:txBody>
      </p:sp>
      <p:sp>
        <p:nvSpPr>
          <p:cNvPr id="5" name="Textfeld 4"/>
          <p:cNvSpPr txBox="1"/>
          <p:nvPr/>
        </p:nvSpPr>
        <p:spPr bwMode="auto">
          <a:xfrm>
            <a:off x="2239743" y="2128445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="1" baseline="30000" dirty="0"/>
              <a:t>Addition ohne Überschreitung	</a:t>
            </a:r>
            <a:r>
              <a:rPr lang="de-DE" sz="1400" b="1" baseline="30000" dirty="0" smtClean="0"/>
              <a:t>    </a:t>
            </a:r>
            <a:r>
              <a:rPr lang="de-DE" sz="1400" b="1" baseline="30000" dirty="0" smtClean="0">
                <a:solidFill>
                  <a:srgbClr val="2F796C"/>
                </a:solidFill>
              </a:rPr>
              <a:t> </a:t>
            </a:r>
            <a:r>
              <a:rPr lang="de-DE" sz="1400" i="1" baseline="30000" dirty="0">
                <a:solidFill>
                  <a:srgbClr val="2F796C"/>
                </a:solidFill>
              </a:rPr>
              <a:t>D / 29</a:t>
            </a:r>
            <a:endParaRPr lang="de-DE" sz="1400" b="1" baseline="30000" dirty="0">
              <a:solidFill>
                <a:srgbClr val="2F796C"/>
              </a:solidFill>
            </a:endParaRPr>
          </a:p>
          <a:p>
            <a:r>
              <a:rPr lang="de-DE" sz="1400" b="1" baseline="30000" dirty="0"/>
              <a:t>Subtraktion ohne Unterschreitung  </a:t>
            </a:r>
            <a:r>
              <a:rPr lang="de-DE" sz="1400" b="1" baseline="30000" dirty="0" smtClean="0"/>
              <a:t>      </a:t>
            </a:r>
            <a:r>
              <a:rPr lang="de-DE" sz="1400" i="1" baseline="30000" dirty="0">
                <a:solidFill>
                  <a:srgbClr val="2F796C"/>
                </a:solidFill>
              </a:rPr>
              <a:t>D / 30</a:t>
            </a:r>
          </a:p>
        </p:txBody>
      </p:sp>
      <p:sp>
        <p:nvSpPr>
          <p:cNvPr id="6" name="Textfeld 5"/>
          <p:cNvSpPr txBox="1"/>
          <p:nvPr/>
        </p:nvSpPr>
        <p:spPr bwMode="auto">
          <a:xfrm>
            <a:off x="2239743" y="2762680"/>
            <a:ext cx="2198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Aufgaben mit Stellenwerten +/– Z bzw. +/– E </a:t>
            </a:r>
          </a:p>
          <a:p>
            <a:r>
              <a:rPr lang="de-DE" sz="1400" baseline="30000" dirty="0"/>
              <a:t>(10 + 4, 4 + 10, 14 – 10, 14 – 4)</a:t>
            </a:r>
          </a:p>
          <a:p>
            <a:pPr algn="r"/>
            <a:r>
              <a:rPr lang="de-DE" sz="1400" i="1" baseline="30000" dirty="0">
                <a:solidFill>
                  <a:srgbClr val="2F796C"/>
                </a:solidFill>
              </a:rPr>
              <a:t> D / 28, ZR20 / 16, 18</a:t>
            </a: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4552757" y="286041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5169053" y="286041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5798178" y="286041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6440132" y="286041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" name="Textfeld 10"/>
          <p:cNvSpPr txBox="1"/>
          <p:nvPr/>
        </p:nvSpPr>
        <p:spPr bwMode="auto">
          <a:xfrm>
            <a:off x="2239743" y="3362738"/>
            <a:ext cx="2198752" cy="3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Analogieaufgaben von Additionen </a:t>
            </a:r>
          </a:p>
          <a:p>
            <a:r>
              <a:rPr lang="de-DE" sz="1400" baseline="30000" dirty="0"/>
              <a:t>(3 + 5, 13 + 5)	</a:t>
            </a:r>
          </a:p>
          <a:p>
            <a:pPr algn="r">
              <a:lnSpc>
                <a:spcPct val="60000"/>
              </a:lnSpc>
            </a:pPr>
            <a:r>
              <a:rPr lang="de-DE" sz="1400" i="1" baseline="30000" dirty="0">
                <a:solidFill>
                  <a:srgbClr val="2F796C"/>
                </a:solidFill>
              </a:rPr>
              <a:t>ZR20 / 19, 20</a:t>
            </a:r>
            <a:endParaRPr lang="fr-FR" sz="1400" i="1" baseline="30000" dirty="0">
              <a:solidFill>
                <a:srgbClr val="2F796C"/>
              </a:solidFill>
            </a:endParaRP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4552757" y="350540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5169053" y="350540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5798178" y="350540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6440132" y="350540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6" name="Textfeld 15"/>
          <p:cNvSpPr txBox="1"/>
          <p:nvPr/>
        </p:nvSpPr>
        <p:spPr bwMode="auto">
          <a:xfrm>
            <a:off x="2239743" y="3976826"/>
            <a:ext cx="2198752" cy="3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Analogieaufgaben von Subtraktionen</a:t>
            </a:r>
          </a:p>
          <a:p>
            <a:r>
              <a:rPr lang="de-DE" sz="1400" baseline="30000" dirty="0"/>
              <a:t>(7 – 2, 17 – 2)	</a:t>
            </a:r>
          </a:p>
          <a:p>
            <a:pPr algn="r">
              <a:lnSpc>
                <a:spcPct val="70000"/>
              </a:lnSpc>
            </a:pPr>
            <a:r>
              <a:rPr lang="de-DE" sz="1400" i="1" baseline="30000" dirty="0">
                <a:solidFill>
                  <a:srgbClr val="2F796C"/>
                </a:solidFill>
              </a:rPr>
              <a:t>ZR20 / 19, 20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4552757" y="407110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5169053" y="407110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5798178" y="407110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6440132" y="407110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1" name="Textfeld 20"/>
          <p:cNvSpPr txBox="1"/>
          <p:nvPr/>
        </p:nvSpPr>
        <p:spPr bwMode="auto">
          <a:xfrm>
            <a:off x="2245678" y="4997318"/>
            <a:ext cx="2198752" cy="1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Subtraktionen mit  – 1   (18 – 1)</a:t>
            </a: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4552757" y="550874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5169053" y="550874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5798178" y="550874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6440132" y="550874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6" name="Textfeld 25"/>
          <p:cNvSpPr txBox="1"/>
          <p:nvPr/>
        </p:nvSpPr>
        <p:spPr bwMode="auto">
          <a:xfrm>
            <a:off x="2245678" y="5452524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Additionen mit Handzerlegungen</a:t>
            </a:r>
          </a:p>
          <a:p>
            <a:r>
              <a:rPr lang="de-DE" sz="1400" baseline="30000" dirty="0"/>
              <a:t>(15 + 3   /   13 + 5)</a:t>
            </a:r>
            <a:endParaRPr lang="sv-SE" sz="1400" i="1" baseline="30000" dirty="0">
              <a:solidFill>
                <a:srgbClr val="2F796C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 bwMode="auto">
          <a:xfrm>
            <a:off x="2245678" y="5986388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Subtraktionen mit Handzerlegungen</a:t>
            </a:r>
          </a:p>
          <a:p>
            <a:r>
              <a:rPr lang="de-DE" sz="1400" baseline="30000" dirty="0"/>
              <a:t>(19 – 5 / 19 – 4)</a:t>
            </a:r>
            <a:endParaRPr lang="de-DE" sz="1400" i="1" baseline="30000" dirty="0">
              <a:solidFill>
                <a:srgbClr val="2F796C"/>
              </a:solidFill>
            </a:endParaRPr>
          </a:p>
        </p:txBody>
      </p: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4552757" y="656686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5169053" y="656686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5798178" y="656686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6440132" y="656686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2" name="Textfeld 31"/>
          <p:cNvSpPr txBox="1"/>
          <p:nvPr/>
        </p:nvSpPr>
        <p:spPr bwMode="auto">
          <a:xfrm>
            <a:off x="2245678" y="6555400"/>
            <a:ext cx="2198752" cy="1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Aufgaben mit Verdopplungsstrategie (12 + 2)</a:t>
            </a: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4552757" y="704631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5169053" y="704631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5798178" y="704631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6" name="Textfeld 35"/>
          <p:cNvSpPr txBox="1">
            <a:spLocks noChangeArrowheads="1"/>
          </p:cNvSpPr>
          <p:nvPr/>
        </p:nvSpPr>
        <p:spPr bwMode="auto">
          <a:xfrm>
            <a:off x="6440132" y="7046314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7" name="Textfeld 36"/>
          <p:cNvSpPr txBox="1"/>
          <p:nvPr/>
        </p:nvSpPr>
        <p:spPr bwMode="auto">
          <a:xfrm>
            <a:off x="2245678" y="7033714"/>
            <a:ext cx="2198752" cy="1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Aufgaben mit Halbierungsstrategie (14 – 2)</a:t>
            </a:r>
          </a:p>
        </p:txBody>
      </p:sp>
      <p:sp>
        <p:nvSpPr>
          <p:cNvPr id="38" name="Textfeld 37"/>
          <p:cNvSpPr txBox="1">
            <a:spLocks noChangeArrowheads="1"/>
          </p:cNvSpPr>
          <p:nvPr/>
        </p:nvSpPr>
        <p:spPr bwMode="auto">
          <a:xfrm>
            <a:off x="4552757" y="750476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9" name="Textfeld 38"/>
          <p:cNvSpPr txBox="1">
            <a:spLocks noChangeArrowheads="1"/>
          </p:cNvSpPr>
          <p:nvPr/>
        </p:nvSpPr>
        <p:spPr bwMode="auto">
          <a:xfrm>
            <a:off x="5169053" y="750476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0" name="Textfeld 39"/>
          <p:cNvSpPr txBox="1">
            <a:spLocks noChangeArrowheads="1"/>
          </p:cNvSpPr>
          <p:nvPr/>
        </p:nvSpPr>
        <p:spPr bwMode="auto">
          <a:xfrm>
            <a:off x="5798178" y="750476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1" name="Textfeld 40"/>
          <p:cNvSpPr txBox="1">
            <a:spLocks noChangeArrowheads="1"/>
          </p:cNvSpPr>
          <p:nvPr/>
        </p:nvSpPr>
        <p:spPr bwMode="auto">
          <a:xfrm>
            <a:off x="6440132" y="750476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2" name="Textfeld 41"/>
          <p:cNvSpPr txBox="1"/>
          <p:nvPr/>
        </p:nvSpPr>
        <p:spPr bwMode="auto">
          <a:xfrm>
            <a:off x="2245678" y="7447280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Ergänzen</a:t>
            </a:r>
            <a:r>
              <a:rPr lang="de-DE" sz="1400" b="1" baseline="30000" dirty="0"/>
              <a:t> </a:t>
            </a:r>
            <a:r>
              <a:rPr lang="de-DE" sz="1400" baseline="30000" dirty="0"/>
              <a:t>auf 20 		</a:t>
            </a:r>
            <a:endParaRPr lang="de-DE" sz="1400" baseline="30000" dirty="0" smtClean="0"/>
          </a:p>
          <a:p>
            <a:pPr algn="r"/>
            <a:r>
              <a:rPr lang="de-DE" sz="1400" baseline="30000" dirty="0" smtClean="0">
                <a:solidFill>
                  <a:srgbClr val="2F796C"/>
                </a:solidFill>
              </a:rPr>
              <a:t> </a:t>
            </a:r>
            <a:r>
              <a:rPr lang="de-DE" sz="1400" i="1" baseline="30000" dirty="0">
                <a:solidFill>
                  <a:srgbClr val="2F796C"/>
                </a:solidFill>
              </a:rPr>
              <a:t>ZR20 / 26</a:t>
            </a:r>
          </a:p>
        </p:txBody>
      </p: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4552757" y="795385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5169053" y="795385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5798178" y="795385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6440132" y="795385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4552757" y="850793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5169053" y="850793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9" name="Textfeld 48"/>
          <p:cNvSpPr txBox="1">
            <a:spLocks noChangeArrowheads="1"/>
          </p:cNvSpPr>
          <p:nvPr/>
        </p:nvSpPr>
        <p:spPr bwMode="auto">
          <a:xfrm>
            <a:off x="5798178" y="850793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0" name="Textfeld 49"/>
          <p:cNvSpPr txBox="1">
            <a:spLocks noChangeArrowheads="1"/>
          </p:cNvSpPr>
          <p:nvPr/>
        </p:nvSpPr>
        <p:spPr bwMode="auto">
          <a:xfrm>
            <a:off x="6440132" y="850793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1" name="Textfeld 50"/>
          <p:cNvSpPr txBox="1"/>
          <p:nvPr/>
        </p:nvSpPr>
        <p:spPr bwMode="auto">
          <a:xfrm>
            <a:off x="2245678" y="9063617"/>
            <a:ext cx="2198752" cy="71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Einfache Sachaufgaben erfassen </a:t>
            </a:r>
          </a:p>
          <a:p>
            <a:r>
              <a:rPr lang="de-DE" sz="1400" baseline="30000" dirty="0"/>
              <a:t>und die entsprechende Operation</a:t>
            </a:r>
          </a:p>
          <a:p>
            <a:r>
              <a:rPr lang="de-DE" sz="1400" baseline="30000" dirty="0"/>
              <a:t>(+/–) dazu finden bzw. Rechnungen</a:t>
            </a:r>
          </a:p>
          <a:p>
            <a:r>
              <a:rPr lang="de-DE" sz="1400" baseline="30000" dirty="0"/>
              <a:t>in eine Handlung oder in </a:t>
            </a:r>
          </a:p>
          <a:p>
            <a:r>
              <a:rPr lang="de-DE" sz="1400" baseline="30000" dirty="0"/>
              <a:t>ein Bild „übersetzen“</a:t>
            </a:r>
          </a:p>
        </p:txBody>
      </p:sp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4552757" y="9422690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3" name="Textfeld 52"/>
          <p:cNvSpPr txBox="1">
            <a:spLocks noChangeArrowheads="1"/>
          </p:cNvSpPr>
          <p:nvPr/>
        </p:nvSpPr>
        <p:spPr bwMode="auto">
          <a:xfrm>
            <a:off x="5169053" y="9422690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4" name="Textfeld 53"/>
          <p:cNvSpPr txBox="1">
            <a:spLocks noChangeArrowheads="1"/>
          </p:cNvSpPr>
          <p:nvPr/>
        </p:nvSpPr>
        <p:spPr bwMode="auto">
          <a:xfrm>
            <a:off x="5798178" y="9422690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5" name="Textfeld 54"/>
          <p:cNvSpPr txBox="1">
            <a:spLocks noChangeArrowheads="1"/>
          </p:cNvSpPr>
          <p:nvPr/>
        </p:nvSpPr>
        <p:spPr bwMode="auto">
          <a:xfrm>
            <a:off x="6440132" y="9422690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6" name="Textfeld 55"/>
          <p:cNvSpPr txBox="1"/>
          <p:nvPr/>
        </p:nvSpPr>
        <p:spPr bwMode="auto">
          <a:xfrm>
            <a:off x="2239743" y="4587893"/>
            <a:ext cx="2198752" cy="1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Additionen mit  + 1   (14 + 1   /   11 + 4)</a:t>
            </a:r>
          </a:p>
        </p:txBody>
      </p:sp>
      <p:sp>
        <p:nvSpPr>
          <p:cNvPr id="57" name="Textfeld 56"/>
          <p:cNvSpPr txBox="1">
            <a:spLocks noChangeArrowheads="1"/>
          </p:cNvSpPr>
          <p:nvPr/>
        </p:nvSpPr>
        <p:spPr bwMode="auto">
          <a:xfrm>
            <a:off x="4552757" y="500332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8" name="Textfeld 57"/>
          <p:cNvSpPr txBox="1">
            <a:spLocks noChangeArrowheads="1"/>
          </p:cNvSpPr>
          <p:nvPr/>
        </p:nvSpPr>
        <p:spPr bwMode="auto">
          <a:xfrm>
            <a:off x="5169053" y="500332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9" name="Textfeld 58"/>
          <p:cNvSpPr txBox="1">
            <a:spLocks noChangeArrowheads="1"/>
          </p:cNvSpPr>
          <p:nvPr/>
        </p:nvSpPr>
        <p:spPr bwMode="auto">
          <a:xfrm>
            <a:off x="5798178" y="500332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0" name="Textfeld 59"/>
          <p:cNvSpPr txBox="1">
            <a:spLocks noChangeArrowheads="1"/>
          </p:cNvSpPr>
          <p:nvPr/>
        </p:nvSpPr>
        <p:spPr bwMode="auto">
          <a:xfrm>
            <a:off x="6440132" y="500332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1" name="Textfeld 60"/>
          <p:cNvSpPr txBox="1">
            <a:spLocks noChangeArrowheads="1"/>
          </p:cNvSpPr>
          <p:nvPr/>
        </p:nvSpPr>
        <p:spPr bwMode="auto">
          <a:xfrm>
            <a:off x="4552757" y="606727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2" name="Textfeld 61"/>
          <p:cNvSpPr txBox="1">
            <a:spLocks noChangeArrowheads="1"/>
          </p:cNvSpPr>
          <p:nvPr/>
        </p:nvSpPr>
        <p:spPr bwMode="auto">
          <a:xfrm>
            <a:off x="5169053" y="606727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3" name="Textfeld 62"/>
          <p:cNvSpPr txBox="1">
            <a:spLocks noChangeArrowheads="1"/>
          </p:cNvSpPr>
          <p:nvPr/>
        </p:nvSpPr>
        <p:spPr bwMode="auto">
          <a:xfrm>
            <a:off x="5798178" y="606727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4" name="Textfeld 63"/>
          <p:cNvSpPr txBox="1">
            <a:spLocks noChangeArrowheads="1"/>
          </p:cNvSpPr>
          <p:nvPr/>
        </p:nvSpPr>
        <p:spPr bwMode="auto">
          <a:xfrm>
            <a:off x="6440132" y="606727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5" name="Textfeld 64"/>
          <p:cNvSpPr txBox="1"/>
          <p:nvPr/>
        </p:nvSpPr>
        <p:spPr bwMode="auto">
          <a:xfrm>
            <a:off x="2245678" y="7946528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Entbündeln (20 – __</a:t>
            </a:r>
            <a:r>
              <a:rPr lang="de-DE" sz="1400" baseline="30000" dirty="0" smtClean="0"/>
              <a:t>)</a:t>
            </a:r>
          </a:p>
          <a:p>
            <a:pPr algn="r"/>
            <a:r>
              <a:rPr lang="de-DE" sz="1400" i="1" baseline="30000" dirty="0" smtClean="0">
                <a:solidFill>
                  <a:srgbClr val="2F796C"/>
                </a:solidFill>
              </a:rPr>
              <a:t>ZR20</a:t>
            </a:r>
            <a:r>
              <a:rPr lang="de-DE" sz="1400" i="1" baseline="30000" dirty="0">
                <a:solidFill>
                  <a:srgbClr val="2F796C"/>
                </a:solidFill>
              </a:rPr>
              <a:t> / 27</a:t>
            </a:r>
          </a:p>
        </p:txBody>
      </p:sp>
      <p:sp>
        <p:nvSpPr>
          <p:cNvPr id="70" name="Textfeld 69"/>
          <p:cNvSpPr txBox="1"/>
          <p:nvPr/>
        </p:nvSpPr>
        <p:spPr bwMode="auto">
          <a:xfrm>
            <a:off x="2245678" y="8441119"/>
            <a:ext cx="2198752" cy="39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Additionen und Subtraktionen </a:t>
            </a:r>
          </a:p>
          <a:p>
            <a:r>
              <a:rPr lang="de-DE" sz="1400" baseline="30000" dirty="0"/>
              <a:t>mit Null (13 + 0, 15 – 0)</a:t>
            </a:r>
          </a:p>
          <a:p>
            <a:pPr algn="r">
              <a:lnSpc>
                <a:spcPct val="70000"/>
              </a:lnSpc>
            </a:pPr>
            <a:r>
              <a:rPr lang="de-DE" sz="1400" baseline="30000" dirty="0"/>
              <a:t>	</a:t>
            </a:r>
            <a:r>
              <a:rPr lang="de-DE" sz="1400" i="1" baseline="30000" dirty="0">
                <a:solidFill>
                  <a:srgbClr val="2F796C"/>
                </a:solidFill>
              </a:rPr>
              <a:t>vergleiche ZR10 / 35</a:t>
            </a:r>
          </a:p>
        </p:txBody>
      </p:sp>
      <p:sp>
        <p:nvSpPr>
          <p:cNvPr id="71" name="Textfeld 70"/>
          <p:cNvSpPr txBox="1">
            <a:spLocks noChangeArrowheads="1"/>
          </p:cNvSpPr>
          <p:nvPr/>
        </p:nvSpPr>
        <p:spPr bwMode="auto">
          <a:xfrm>
            <a:off x="4552757" y="456223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2" name="Textfeld 71"/>
          <p:cNvSpPr txBox="1">
            <a:spLocks noChangeArrowheads="1"/>
          </p:cNvSpPr>
          <p:nvPr/>
        </p:nvSpPr>
        <p:spPr bwMode="auto">
          <a:xfrm>
            <a:off x="5169053" y="456223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3" name="Textfeld 72"/>
          <p:cNvSpPr txBox="1">
            <a:spLocks noChangeArrowheads="1"/>
          </p:cNvSpPr>
          <p:nvPr/>
        </p:nvSpPr>
        <p:spPr bwMode="auto">
          <a:xfrm>
            <a:off x="5798178" y="456223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4" name="Textfeld 73"/>
          <p:cNvSpPr txBox="1">
            <a:spLocks noChangeArrowheads="1"/>
          </p:cNvSpPr>
          <p:nvPr/>
        </p:nvSpPr>
        <p:spPr bwMode="auto">
          <a:xfrm>
            <a:off x="6440132" y="456223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5" name="Textfeld 74"/>
          <p:cNvSpPr txBox="1">
            <a:spLocks noChangeArrowheads="1"/>
          </p:cNvSpPr>
          <p:nvPr/>
        </p:nvSpPr>
        <p:spPr bwMode="auto">
          <a:xfrm>
            <a:off x="959381" y="1223454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6" name="Textfeld 75"/>
          <p:cNvSpPr txBox="1">
            <a:spLocks noChangeArrowheads="1"/>
          </p:cNvSpPr>
          <p:nvPr/>
        </p:nvSpPr>
        <p:spPr bwMode="auto">
          <a:xfrm>
            <a:off x="1837209" y="1223454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7" name="Textfeld 76"/>
          <p:cNvSpPr txBox="1">
            <a:spLocks noChangeArrowheads="1"/>
          </p:cNvSpPr>
          <p:nvPr/>
        </p:nvSpPr>
        <p:spPr bwMode="auto">
          <a:xfrm>
            <a:off x="959381" y="1395631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8" name="Textfeld 77"/>
          <p:cNvSpPr txBox="1">
            <a:spLocks noChangeArrowheads="1"/>
          </p:cNvSpPr>
          <p:nvPr/>
        </p:nvSpPr>
        <p:spPr bwMode="auto">
          <a:xfrm>
            <a:off x="1837209" y="1395631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9" name="Textfeld 78"/>
          <p:cNvSpPr txBox="1">
            <a:spLocks noChangeArrowheads="1"/>
          </p:cNvSpPr>
          <p:nvPr/>
        </p:nvSpPr>
        <p:spPr bwMode="auto">
          <a:xfrm>
            <a:off x="959381" y="1559647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0" name="Textfeld 79"/>
          <p:cNvSpPr txBox="1">
            <a:spLocks noChangeArrowheads="1"/>
          </p:cNvSpPr>
          <p:nvPr/>
        </p:nvSpPr>
        <p:spPr bwMode="auto">
          <a:xfrm>
            <a:off x="1837209" y="1559647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1" name="Textfeld 80"/>
          <p:cNvSpPr txBox="1">
            <a:spLocks noChangeArrowheads="1"/>
          </p:cNvSpPr>
          <p:nvPr/>
        </p:nvSpPr>
        <p:spPr bwMode="auto">
          <a:xfrm>
            <a:off x="1837209" y="1694897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2" name="Textfeld 81"/>
          <p:cNvSpPr txBox="1">
            <a:spLocks noChangeArrowheads="1"/>
          </p:cNvSpPr>
          <p:nvPr/>
        </p:nvSpPr>
        <p:spPr bwMode="auto">
          <a:xfrm>
            <a:off x="1059736" y="1694897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3" name="Textfeld 82"/>
          <p:cNvSpPr txBox="1">
            <a:spLocks noChangeArrowheads="1"/>
          </p:cNvSpPr>
          <p:nvPr/>
        </p:nvSpPr>
        <p:spPr bwMode="auto">
          <a:xfrm>
            <a:off x="3046330" y="40848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 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4" name="Textfeld 83"/>
          <p:cNvSpPr txBox="1">
            <a:spLocks noChangeArrowheads="1"/>
          </p:cNvSpPr>
          <p:nvPr/>
        </p:nvSpPr>
        <p:spPr bwMode="auto">
          <a:xfrm>
            <a:off x="4264025" y="408489"/>
            <a:ext cx="278907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831344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 bwMode="auto">
          <a:xfrm>
            <a:off x="666326" y="2673113"/>
            <a:ext cx="1368600" cy="631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="1" baseline="30000" dirty="0"/>
              <a:t>Anmerkungen:</a:t>
            </a:r>
          </a:p>
          <a:p>
            <a:endParaRPr lang="de-DE" sz="1400" b="1" baseline="30000" dirty="0"/>
          </a:p>
          <a:p>
            <a:endParaRPr lang="de-DE" sz="1400" b="1" baseline="30000" dirty="0"/>
          </a:p>
          <a:p>
            <a:r>
              <a:rPr lang="de-DE" sz="1400" baseline="30000" dirty="0"/>
              <a:t>Voraussetzung für </a:t>
            </a:r>
          </a:p>
          <a:p>
            <a:r>
              <a:rPr lang="de-DE" sz="1400" baseline="30000" dirty="0"/>
              <a:t>„nicht zählendes </a:t>
            </a:r>
          </a:p>
          <a:p>
            <a:r>
              <a:rPr lang="de-DE" sz="1400" baseline="30000" dirty="0"/>
              <a:t>Rechnen“ ist eine </a:t>
            </a:r>
          </a:p>
          <a:p>
            <a:r>
              <a:rPr lang="de-DE" sz="1400" b="1" baseline="30000" dirty="0"/>
              <a:t>gefestigte </a:t>
            </a:r>
          </a:p>
          <a:p>
            <a:r>
              <a:rPr lang="de-DE" sz="1400" b="1" baseline="30000" dirty="0"/>
              <a:t>Zahlvorstellung und  strukturierte Mengenvorstellung</a:t>
            </a:r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aseline="30000" dirty="0"/>
              <a:t>Mit Hilfe von </a:t>
            </a:r>
            <a:r>
              <a:rPr lang="de-DE" sz="1400" b="1" baseline="30000" dirty="0"/>
              <a:t>Rechenstrategien</a:t>
            </a:r>
            <a:r>
              <a:rPr lang="de-DE" sz="1400" baseline="30000" dirty="0"/>
              <a:t> wird </a:t>
            </a:r>
          </a:p>
          <a:p>
            <a:r>
              <a:rPr lang="de-DE" sz="1400" baseline="30000" dirty="0"/>
              <a:t>geschickt gerechnet</a:t>
            </a:r>
            <a:r>
              <a:rPr lang="de-DE" sz="1400" baseline="30000" dirty="0" smtClean="0"/>
              <a:t>:</a:t>
            </a:r>
          </a:p>
          <a:p>
            <a:endParaRPr lang="de-DE" sz="1400" baseline="30000" dirty="0" smtClean="0"/>
          </a:p>
          <a:p>
            <a:r>
              <a:rPr lang="de-DE" sz="1400" b="1" baseline="30000" dirty="0" smtClean="0">
                <a:latin typeface="Zapf Dingbats" charset="2"/>
                <a:cs typeface="Zapf Dingbats" charset="2"/>
              </a:rPr>
              <a:t>+</a:t>
            </a:r>
            <a:r>
              <a:rPr lang="de-DE" sz="1400" b="1" baseline="30000" dirty="0" smtClean="0"/>
              <a:t>„Kraft der 5“:</a:t>
            </a:r>
            <a:endParaRPr lang="de-DE" sz="1400" baseline="30000" dirty="0" smtClean="0"/>
          </a:p>
          <a:p>
            <a:endParaRPr lang="de-DE" sz="1400" baseline="30000" dirty="0"/>
          </a:p>
          <a:p>
            <a:endParaRPr lang="de-DE" sz="1400" baseline="30000" dirty="0" smtClean="0"/>
          </a:p>
          <a:p>
            <a:endParaRPr lang="de-DE" sz="1400" baseline="30000" dirty="0"/>
          </a:p>
          <a:p>
            <a:endParaRPr lang="de-DE" sz="1400" baseline="30000" dirty="0" smtClean="0"/>
          </a:p>
          <a:p>
            <a:endParaRPr lang="de-DE" sz="1400" baseline="30000" dirty="0"/>
          </a:p>
          <a:p>
            <a:endParaRPr lang="de-DE" sz="1400" baseline="30000" dirty="0" smtClean="0"/>
          </a:p>
          <a:p>
            <a:endParaRPr lang="de-DE" sz="1400" baseline="30000" dirty="0"/>
          </a:p>
          <a:p>
            <a:endParaRPr lang="de-DE" sz="1400" baseline="30000" dirty="0" smtClean="0"/>
          </a:p>
          <a:p>
            <a:r>
              <a:rPr lang="de-DE" sz="1400" baseline="30000" dirty="0" smtClean="0"/>
              <a:t>„</a:t>
            </a:r>
            <a:r>
              <a:rPr lang="de-DE" sz="1400" baseline="30000" dirty="0"/>
              <a:t>Bei 8 + 8 denke ich an die Fingerbilder: 5 + 3 und 5 + 3, also 5 + 5 und 3 + 3.</a:t>
            </a:r>
            <a:r>
              <a:rPr lang="de-DE" sz="1400" baseline="30000" dirty="0" smtClean="0"/>
              <a:t>“</a:t>
            </a:r>
          </a:p>
          <a:p>
            <a:endParaRPr lang="de-DE" sz="1400" baseline="30000" dirty="0" smtClean="0"/>
          </a:p>
          <a:p>
            <a:r>
              <a:rPr lang="de-DE" sz="1400" b="1" baseline="30000" dirty="0" smtClean="0">
                <a:latin typeface="Zapf Dingbats" charset="2"/>
                <a:cs typeface="Zapf Dingbats" charset="2"/>
              </a:rPr>
              <a:t>+</a:t>
            </a:r>
            <a:r>
              <a:rPr lang="de-DE" sz="1400" baseline="30000" dirty="0"/>
              <a:t> </a:t>
            </a:r>
            <a:r>
              <a:rPr lang="de-DE" sz="1400" b="1" baseline="30000" dirty="0" smtClean="0"/>
              <a:t>Ableitungen</a:t>
            </a:r>
            <a:r>
              <a:rPr lang="de-DE" sz="1400" b="1" baseline="30000" dirty="0"/>
              <a:t>:</a:t>
            </a:r>
            <a:endParaRPr lang="de-DE" sz="1400" baseline="30000" dirty="0"/>
          </a:p>
          <a:p>
            <a:r>
              <a:rPr lang="de-DE" sz="1400" baseline="30000" dirty="0" smtClean="0"/>
              <a:t> „</a:t>
            </a:r>
            <a:r>
              <a:rPr lang="de-DE" sz="1400" baseline="30000" dirty="0"/>
              <a:t>Bei 9 + 4 denke ich an 10 + 4 – 1.“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="1" baseline="30000" dirty="0"/>
              <a:t>Rechenwege mit </a:t>
            </a:r>
          </a:p>
          <a:p>
            <a:r>
              <a:rPr lang="de-DE" sz="1400" b="1" baseline="30000" dirty="0"/>
              <a:t>Material </a:t>
            </a:r>
            <a:r>
              <a:rPr lang="de-DE" sz="1400" baseline="30000" dirty="0"/>
              <a:t>darstellen, beschreiben und aufschreiben (später nur noch aus der Vorstellung beschreiben)</a:t>
            </a:r>
            <a:r>
              <a:rPr lang="de-DE" sz="1400" baseline="30000" dirty="0" smtClean="0"/>
              <a:t>. </a:t>
            </a:r>
            <a:endParaRPr lang="de-DE" sz="1400" baseline="30000" dirty="0"/>
          </a:p>
        </p:txBody>
      </p:sp>
      <p:sp>
        <p:nvSpPr>
          <p:cNvPr id="4" name="Textfeld 3"/>
          <p:cNvSpPr txBox="1"/>
          <p:nvPr/>
        </p:nvSpPr>
        <p:spPr bwMode="auto">
          <a:xfrm>
            <a:off x="2239743" y="2208374"/>
            <a:ext cx="3545606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="1" baseline="30000" dirty="0"/>
              <a:t>Überschreitungen                             </a:t>
            </a:r>
            <a:r>
              <a:rPr lang="de-DE" sz="1400" i="1" baseline="30000" dirty="0">
                <a:solidFill>
                  <a:srgbClr val="2F796C"/>
                </a:solidFill>
              </a:rPr>
              <a:t>D / 31</a:t>
            </a:r>
            <a:endParaRPr lang="de-DE" sz="1400" b="1" baseline="30000" dirty="0">
              <a:solidFill>
                <a:srgbClr val="2F796C"/>
              </a:solidFill>
            </a:endParaRPr>
          </a:p>
          <a:p>
            <a:r>
              <a:rPr lang="de-DE" sz="1400" baseline="30000" dirty="0"/>
              <a:t>(Erarbeitung und Übung einiger Strategien in der 1. Schulstufe möglich)</a:t>
            </a:r>
            <a:endParaRPr lang="de-DE" sz="1400" i="1" baseline="30000" dirty="0">
              <a:solidFill>
                <a:srgbClr val="2F796C"/>
              </a:solidFill>
            </a:endParaRPr>
          </a:p>
        </p:txBody>
      </p:sp>
      <p:sp>
        <p:nvSpPr>
          <p:cNvPr id="5" name="Textfeld 4"/>
          <p:cNvSpPr txBox="1"/>
          <p:nvPr/>
        </p:nvSpPr>
        <p:spPr bwMode="auto">
          <a:xfrm>
            <a:off x="2239743" y="3120364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Verdopplungsaufgaben</a:t>
            </a:r>
          </a:p>
          <a:p>
            <a:r>
              <a:rPr lang="de-DE" sz="1400" baseline="30000" dirty="0"/>
              <a:t>(6 + 6, 7 + 7, …)                                  </a:t>
            </a:r>
            <a:r>
              <a:rPr lang="de-DE" sz="1400" i="1" baseline="30000" dirty="0"/>
              <a:t> </a:t>
            </a:r>
            <a:r>
              <a:rPr lang="de-DE" sz="1400" i="1" baseline="30000" dirty="0" smtClean="0"/>
              <a:t>  </a:t>
            </a:r>
            <a:r>
              <a:rPr lang="de-DE" sz="1400" i="1" baseline="30000" dirty="0" smtClean="0">
                <a:solidFill>
                  <a:srgbClr val="2F796C"/>
                </a:solidFill>
              </a:rPr>
              <a:t>ZR20</a:t>
            </a:r>
            <a:r>
              <a:rPr lang="de-DE" sz="1400" i="1" baseline="30000" dirty="0">
                <a:solidFill>
                  <a:srgbClr val="2F796C"/>
                </a:solidFill>
              </a:rPr>
              <a:t> / 21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4552757" y="326399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5169053" y="326399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5798178" y="326399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>
            <a:off x="6440132" y="326399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" name="Textfeld 9"/>
          <p:cNvSpPr txBox="1"/>
          <p:nvPr/>
        </p:nvSpPr>
        <p:spPr bwMode="auto">
          <a:xfrm>
            <a:off x="2239743" y="3882306"/>
            <a:ext cx="2198752" cy="3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Überschreitungen mit „Kraft der 5“ </a:t>
            </a:r>
          </a:p>
          <a:p>
            <a:pPr>
              <a:lnSpc>
                <a:spcPct val="90000"/>
              </a:lnSpc>
            </a:pPr>
            <a:r>
              <a:rPr lang="de-DE" sz="1400" baseline="30000" dirty="0"/>
              <a:t>(5 + 7, 8 + 5,…</a:t>
            </a:r>
            <a:r>
              <a:rPr lang="de-DE" sz="1400" baseline="30000" dirty="0" smtClean="0"/>
              <a:t>)</a:t>
            </a:r>
            <a:r>
              <a:rPr lang="de-DE" sz="1400" dirty="0" smtClean="0"/>
              <a:t>                        </a:t>
            </a:r>
            <a:r>
              <a:rPr lang="de-DE" sz="1400" i="1" baseline="30000" dirty="0" smtClean="0"/>
              <a:t> </a:t>
            </a:r>
            <a:r>
              <a:rPr lang="de-DE" sz="1400" i="1" baseline="30000" dirty="0">
                <a:solidFill>
                  <a:srgbClr val="2F796C"/>
                </a:solidFill>
              </a:rPr>
              <a:t>ZR20 / 22</a:t>
            </a:r>
          </a:p>
        </p:txBody>
      </p:sp>
      <p:sp>
        <p:nvSpPr>
          <p:cNvPr id="15" name="Textfeld 14"/>
          <p:cNvSpPr txBox="1"/>
          <p:nvPr/>
        </p:nvSpPr>
        <p:spPr bwMode="auto">
          <a:xfrm>
            <a:off x="2239743" y="4668809"/>
            <a:ext cx="2198752" cy="33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de-DE" sz="1400" baseline="30000" dirty="0"/>
              <a:t>Verdopplungsaufgaben + 1 / – 1</a:t>
            </a:r>
          </a:p>
          <a:p>
            <a:pPr>
              <a:lnSpc>
                <a:spcPct val="120000"/>
              </a:lnSpc>
            </a:pPr>
            <a:r>
              <a:rPr lang="de-DE" sz="1400" baseline="30000" dirty="0"/>
              <a:t>(6 + 7, 8 + 7,…</a:t>
            </a:r>
            <a:r>
              <a:rPr lang="de-DE" sz="1400" baseline="30000" dirty="0" smtClean="0"/>
              <a:t>)                                      </a:t>
            </a:r>
            <a:r>
              <a:rPr lang="de-DE" sz="1400" i="1" baseline="30000" dirty="0" smtClean="0">
                <a:solidFill>
                  <a:srgbClr val="2F796C"/>
                </a:solidFill>
              </a:rPr>
              <a:t>ZR20</a:t>
            </a:r>
            <a:r>
              <a:rPr lang="de-DE" sz="1400" i="1" baseline="30000" dirty="0">
                <a:solidFill>
                  <a:srgbClr val="2F796C"/>
                </a:solidFill>
              </a:rPr>
              <a:t> / 23 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4552757" y="401782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5169053" y="401782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5798178" y="401782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6440132" y="401782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1" name="Textfeld 20"/>
          <p:cNvSpPr txBox="1">
            <a:spLocks noChangeArrowheads="1"/>
          </p:cNvSpPr>
          <p:nvPr/>
        </p:nvSpPr>
        <p:spPr bwMode="auto">
          <a:xfrm>
            <a:off x="4552757" y="560643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2" name="Textfeld 21"/>
          <p:cNvSpPr txBox="1">
            <a:spLocks noChangeArrowheads="1"/>
          </p:cNvSpPr>
          <p:nvPr/>
        </p:nvSpPr>
        <p:spPr bwMode="auto">
          <a:xfrm>
            <a:off x="5169053" y="560643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5798178" y="560643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6440132" y="560643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1" name="Textfeld 30"/>
          <p:cNvSpPr txBox="1"/>
          <p:nvPr/>
        </p:nvSpPr>
        <p:spPr bwMode="auto">
          <a:xfrm>
            <a:off x="2245677" y="6316153"/>
            <a:ext cx="3642089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="1" baseline="30000" dirty="0"/>
              <a:t>Unterschreitungen	</a:t>
            </a:r>
            <a:r>
              <a:rPr lang="de-DE" sz="1400" b="1" baseline="30000" dirty="0" smtClean="0"/>
              <a:t>  </a:t>
            </a:r>
            <a:r>
              <a:rPr lang="de-DE" sz="1400" b="1" baseline="30000" dirty="0" smtClean="0">
                <a:solidFill>
                  <a:srgbClr val="2F796C"/>
                </a:solidFill>
              </a:rPr>
              <a:t>  </a:t>
            </a:r>
            <a:r>
              <a:rPr lang="de-DE" sz="1400" i="1" baseline="30000" dirty="0" smtClean="0">
                <a:solidFill>
                  <a:srgbClr val="2F796C"/>
                </a:solidFill>
              </a:rPr>
              <a:t> </a:t>
            </a:r>
            <a:r>
              <a:rPr lang="de-DE" sz="1400" i="1" baseline="30000" dirty="0">
                <a:solidFill>
                  <a:srgbClr val="2F796C"/>
                </a:solidFill>
              </a:rPr>
              <a:t>D / 32</a:t>
            </a:r>
            <a:endParaRPr lang="de-DE" sz="1400" b="1" baseline="30000" dirty="0">
              <a:solidFill>
                <a:srgbClr val="2F796C"/>
              </a:solidFill>
            </a:endParaRPr>
          </a:p>
          <a:p>
            <a:r>
              <a:rPr lang="de-DE" sz="1400" baseline="30000" dirty="0"/>
              <a:t>(Erarbeitung und Übung einiger Strategien in der 1. Schulstufe </a:t>
            </a:r>
            <a:r>
              <a:rPr lang="de-DE" sz="1400" baseline="30000" dirty="0" smtClean="0"/>
              <a:t>möglich)</a:t>
            </a:r>
            <a:endParaRPr lang="de-DE" sz="1400" baseline="30000" dirty="0"/>
          </a:p>
        </p:txBody>
      </p:sp>
      <p:sp>
        <p:nvSpPr>
          <p:cNvPr id="32" name="Textfeld 31"/>
          <p:cNvSpPr txBox="1">
            <a:spLocks noChangeArrowheads="1"/>
          </p:cNvSpPr>
          <p:nvPr/>
        </p:nvSpPr>
        <p:spPr bwMode="auto">
          <a:xfrm>
            <a:off x="4552757" y="726587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5169053" y="726587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5798178" y="726587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6440132" y="726587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36" name="Textfeld 35"/>
          <p:cNvSpPr txBox="1"/>
          <p:nvPr/>
        </p:nvSpPr>
        <p:spPr bwMode="auto">
          <a:xfrm>
            <a:off x="2245678" y="7131405"/>
            <a:ext cx="2198752" cy="34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 smtClean="0"/>
              <a:t>Halbierungsaufgaben</a:t>
            </a:r>
            <a:endParaRPr lang="de-DE" sz="1400" baseline="30000" dirty="0"/>
          </a:p>
          <a:p>
            <a:pPr>
              <a:lnSpc>
                <a:spcPct val="90000"/>
              </a:lnSpc>
            </a:pPr>
            <a:r>
              <a:rPr lang="de-DE" sz="1400" baseline="30000" dirty="0"/>
              <a:t>(12 – 6, 14 – 7, …</a:t>
            </a:r>
            <a:r>
              <a:rPr lang="de-DE" sz="1400" baseline="30000" dirty="0" smtClean="0"/>
              <a:t>)</a:t>
            </a:r>
            <a:r>
              <a:rPr lang="de-DE" sz="1400" dirty="0" smtClean="0"/>
              <a:t>                      </a:t>
            </a:r>
            <a:r>
              <a:rPr lang="de-DE" sz="1400" i="1" baseline="30000" dirty="0" smtClean="0">
                <a:solidFill>
                  <a:srgbClr val="2F796C"/>
                </a:solidFill>
              </a:rPr>
              <a:t>ZR20</a:t>
            </a:r>
            <a:r>
              <a:rPr lang="de-DE" sz="1400" i="1" baseline="30000" dirty="0">
                <a:solidFill>
                  <a:srgbClr val="2F796C"/>
                </a:solidFill>
              </a:rPr>
              <a:t> / 28</a:t>
            </a: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4552757" y="804266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5169053" y="804266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5798178" y="804266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6440132" y="804266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4552757" y="874772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5169053" y="874772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8" name="Textfeld 47"/>
          <p:cNvSpPr txBox="1">
            <a:spLocks noChangeArrowheads="1"/>
          </p:cNvSpPr>
          <p:nvPr/>
        </p:nvSpPr>
        <p:spPr bwMode="auto">
          <a:xfrm>
            <a:off x="5798178" y="874772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49" name="Textfeld 48"/>
          <p:cNvSpPr txBox="1">
            <a:spLocks noChangeArrowheads="1"/>
          </p:cNvSpPr>
          <p:nvPr/>
        </p:nvSpPr>
        <p:spPr bwMode="auto">
          <a:xfrm>
            <a:off x="6440132" y="874772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0" name="Textfeld 49"/>
          <p:cNvSpPr txBox="1"/>
          <p:nvPr/>
        </p:nvSpPr>
        <p:spPr bwMode="auto">
          <a:xfrm>
            <a:off x="2245678" y="9422690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Nutzung der Umkehraufgaben</a:t>
            </a:r>
          </a:p>
          <a:p>
            <a:r>
              <a:rPr lang="fr-FR" sz="1400" baseline="30000" dirty="0"/>
              <a:t>7 + 7 = 14 ’ 14 – 7, 5 + 7 = 12 ’ 12 – 7</a:t>
            </a:r>
            <a:endParaRPr lang="de-DE" sz="1400" baseline="30000" dirty="0"/>
          </a:p>
        </p:txBody>
      </p:sp>
      <p:sp>
        <p:nvSpPr>
          <p:cNvPr id="51" name="Textfeld 50"/>
          <p:cNvSpPr txBox="1">
            <a:spLocks noChangeArrowheads="1"/>
          </p:cNvSpPr>
          <p:nvPr/>
        </p:nvSpPr>
        <p:spPr bwMode="auto">
          <a:xfrm>
            <a:off x="4552757" y="952926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2" name="Textfeld 51"/>
          <p:cNvSpPr txBox="1">
            <a:spLocks noChangeArrowheads="1"/>
          </p:cNvSpPr>
          <p:nvPr/>
        </p:nvSpPr>
        <p:spPr bwMode="auto">
          <a:xfrm>
            <a:off x="5169053" y="952926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3" name="Textfeld 52"/>
          <p:cNvSpPr txBox="1">
            <a:spLocks noChangeArrowheads="1"/>
          </p:cNvSpPr>
          <p:nvPr/>
        </p:nvSpPr>
        <p:spPr bwMode="auto">
          <a:xfrm>
            <a:off x="5798178" y="952926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4" name="Textfeld 53"/>
          <p:cNvSpPr txBox="1">
            <a:spLocks noChangeArrowheads="1"/>
          </p:cNvSpPr>
          <p:nvPr/>
        </p:nvSpPr>
        <p:spPr bwMode="auto">
          <a:xfrm>
            <a:off x="6440132" y="9529262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55" name="Textfeld 54"/>
          <p:cNvSpPr txBox="1"/>
          <p:nvPr/>
        </p:nvSpPr>
        <p:spPr bwMode="auto">
          <a:xfrm>
            <a:off x="2239743" y="5435399"/>
            <a:ext cx="2198752" cy="33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400" baseline="30000" dirty="0"/>
              <a:t>Nutzung der </a:t>
            </a:r>
            <a:r>
              <a:rPr lang="de-DE" sz="1400" baseline="30000" dirty="0" smtClean="0"/>
              <a:t>Zehnernähe</a:t>
            </a:r>
          </a:p>
          <a:p>
            <a:pPr>
              <a:lnSpc>
                <a:spcPct val="80000"/>
              </a:lnSpc>
            </a:pPr>
            <a:r>
              <a:rPr lang="de-DE" sz="1400" baseline="30000" dirty="0" smtClean="0"/>
              <a:t>(</a:t>
            </a:r>
            <a:r>
              <a:rPr lang="de-DE" sz="1400" baseline="30000" dirty="0"/>
              <a:t>9 + 4, 7 + 9, …</a:t>
            </a:r>
            <a:r>
              <a:rPr lang="de-DE" sz="1400" baseline="30000" dirty="0" smtClean="0"/>
              <a:t>)</a:t>
            </a:r>
            <a:r>
              <a:rPr lang="de-DE" sz="1400" dirty="0" smtClean="0"/>
              <a:t>                        </a:t>
            </a:r>
            <a:r>
              <a:rPr lang="de-DE" sz="1400" i="1" baseline="30000" dirty="0" smtClean="0">
                <a:solidFill>
                  <a:srgbClr val="2F796C"/>
                </a:solidFill>
              </a:rPr>
              <a:t>ZR20</a:t>
            </a:r>
            <a:r>
              <a:rPr lang="de-DE" sz="1400" i="1" baseline="30000" dirty="0">
                <a:solidFill>
                  <a:srgbClr val="2F796C"/>
                </a:solidFill>
              </a:rPr>
              <a:t> / 24</a:t>
            </a:r>
          </a:p>
        </p:txBody>
      </p:sp>
      <p:sp>
        <p:nvSpPr>
          <p:cNvPr id="64" name="Textfeld 63"/>
          <p:cNvSpPr txBox="1"/>
          <p:nvPr/>
        </p:nvSpPr>
        <p:spPr bwMode="auto">
          <a:xfrm>
            <a:off x="2245678" y="7946528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Unterschreitung mit „Kraft der 5“ </a:t>
            </a:r>
          </a:p>
          <a:p>
            <a:r>
              <a:rPr lang="de-DE" sz="1400" baseline="30000" dirty="0"/>
              <a:t>(12 – 5, 13 – 8, …)                                </a:t>
            </a:r>
            <a:r>
              <a:rPr lang="de-DE" sz="1400" i="1" baseline="30000" dirty="0">
                <a:solidFill>
                  <a:srgbClr val="2F796C"/>
                </a:solidFill>
              </a:rPr>
              <a:t>ZR20 / 29</a:t>
            </a:r>
          </a:p>
        </p:txBody>
      </p:sp>
      <p:sp>
        <p:nvSpPr>
          <p:cNvPr id="65" name="Textfeld 64"/>
          <p:cNvSpPr txBox="1"/>
          <p:nvPr/>
        </p:nvSpPr>
        <p:spPr bwMode="auto">
          <a:xfrm>
            <a:off x="2245678" y="8705425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Nutzung der Zehnernähe</a:t>
            </a:r>
          </a:p>
          <a:p>
            <a:r>
              <a:rPr lang="de-DE" sz="1400" baseline="30000" dirty="0"/>
              <a:t>(11 – __, __ – 9, 13 – 4 ,…)       </a:t>
            </a:r>
            <a:r>
              <a:rPr lang="de-DE" sz="1400" i="1" baseline="30000" dirty="0"/>
              <a:t>   </a:t>
            </a:r>
            <a:r>
              <a:rPr lang="de-DE" sz="1400" i="1" baseline="30000" dirty="0">
                <a:solidFill>
                  <a:srgbClr val="2F796C"/>
                </a:solidFill>
              </a:rPr>
              <a:t>ZR20 / 30, 31</a:t>
            </a:r>
          </a:p>
        </p:txBody>
      </p:sp>
      <p:sp>
        <p:nvSpPr>
          <p:cNvPr id="66" name="Textfeld 65"/>
          <p:cNvSpPr txBox="1">
            <a:spLocks noChangeArrowheads="1"/>
          </p:cNvSpPr>
          <p:nvPr/>
        </p:nvSpPr>
        <p:spPr bwMode="auto">
          <a:xfrm>
            <a:off x="4552757" y="483965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7" name="Textfeld 66"/>
          <p:cNvSpPr txBox="1">
            <a:spLocks noChangeArrowheads="1"/>
          </p:cNvSpPr>
          <p:nvPr/>
        </p:nvSpPr>
        <p:spPr bwMode="auto">
          <a:xfrm>
            <a:off x="5169053" y="483965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5798178" y="483965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69" name="Textfeld 68"/>
          <p:cNvSpPr txBox="1">
            <a:spLocks noChangeArrowheads="1"/>
          </p:cNvSpPr>
          <p:nvPr/>
        </p:nvSpPr>
        <p:spPr bwMode="auto">
          <a:xfrm>
            <a:off x="6440132" y="483965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2" name="Textfeld 71"/>
          <p:cNvSpPr txBox="1">
            <a:spLocks noChangeArrowheads="1"/>
          </p:cNvSpPr>
          <p:nvPr/>
        </p:nvSpPr>
        <p:spPr bwMode="auto">
          <a:xfrm>
            <a:off x="959381" y="1223454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3" name="Textfeld 72"/>
          <p:cNvSpPr txBox="1">
            <a:spLocks noChangeArrowheads="1"/>
          </p:cNvSpPr>
          <p:nvPr/>
        </p:nvSpPr>
        <p:spPr bwMode="auto">
          <a:xfrm>
            <a:off x="1837209" y="1223454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4" name="Textfeld 73"/>
          <p:cNvSpPr txBox="1">
            <a:spLocks noChangeArrowheads="1"/>
          </p:cNvSpPr>
          <p:nvPr/>
        </p:nvSpPr>
        <p:spPr bwMode="auto">
          <a:xfrm>
            <a:off x="959381" y="1395631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5" name="Textfeld 74"/>
          <p:cNvSpPr txBox="1">
            <a:spLocks noChangeArrowheads="1"/>
          </p:cNvSpPr>
          <p:nvPr/>
        </p:nvSpPr>
        <p:spPr bwMode="auto">
          <a:xfrm>
            <a:off x="1837209" y="1395631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6" name="Textfeld 75"/>
          <p:cNvSpPr txBox="1">
            <a:spLocks noChangeArrowheads="1"/>
          </p:cNvSpPr>
          <p:nvPr/>
        </p:nvSpPr>
        <p:spPr bwMode="auto">
          <a:xfrm>
            <a:off x="959381" y="1559647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7" name="Textfeld 76"/>
          <p:cNvSpPr txBox="1">
            <a:spLocks noChangeArrowheads="1"/>
          </p:cNvSpPr>
          <p:nvPr/>
        </p:nvSpPr>
        <p:spPr bwMode="auto">
          <a:xfrm>
            <a:off x="1837209" y="1559647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8" name="Textfeld 77"/>
          <p:cNvSpPr txBox="1">
            <a:spLocks noChangeArrowheads="1"/>
          </p:cNvSpPr>
          <p:nvPr/>
        </p:nvSpPr>
        <p:spPr bwMode="auto">
          <a:xfrm>
            <a:off x="1837209" y="1694897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79" name="Textfeld 78"/>
          <p:cNvSpPr txBox="1">
            <a:spLocks noChangeArrowheads="1"/>
          </p:cNvSpPr>
          <p:nvPr/>
        </p:nvSpPr>
        <p:spPr bwMode="auto">
          <a:xfrm>
            <a:off x="1059736" y="1694897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0" name="Textfeld 79"/>
          <p:cNvSpPr txBox="1">
            <a:spLocks noChangeArrowheads="1"/>
          </p:cNvSpPr>
          <p:nvPr/>
        </p:nvSpPr>
        <p:spPr bwMode="auto">
          <a:xfrm>
            <a:off x="3046330" y="40848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 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81" name="Textfeld 80"/>
          <p:cNvSpPr txBox="1">
            <a:spLocks noChangeArrowheads="1"/>
          </p:cNvSpPr>
          <p:nvPr/>
        </p:nvSpPr>
        <p:spPr bwMode="auto">
          <a:xfrm>
            <a:off x="4264025" y="408489"/>
            <a:ext cx="278907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93193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feld 90"/>
          <p:cNvSpPr txBox="1"/>
          <p:nvPr/>
        </p:nvSpPr>
        <p:spPr bwMode="auto">
          <a:xfrm>
            <a:off x="666326" y="2673113"/>
            <a:ext cx="1368600" cy="445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="1" baseline="30000" dirty="0"/>
              <a:t>Anmerkungen:</a:t>
            </a:r>
          </a:p>
          <a:p>
            <a:endParaRPr lang="de-DE" sz="1400" b="1" baseline="30000" dirty="0"/>
          </a:p>
          <a:p>
            <a:endParaRPr lang="de-DE" sz="1400" b="1" baseline="30000" dirty="0"/>
          </a:p>
          <a:p>
            <a:r>
              <a:rPr lang="de-DE" sz="1400" b="1" baseline="30000" dirty="0"/>
              <a:t>Aus der Lebenswelt</a:t>
            </a:r>
          </a:p>
          <a:p>
            <a:r>
              <a:rPr lang="de-DE" sz="1400" baseline="30000" dirty="0"/>
              <a:t>der Kinder werden </a:t>
            </a:r>
            <a:r>
              <a:rPr lang="de-DE" sz="1400" b="1" baseline="30000" dirty="0"/>
              <a:t>Maßeinheiten handelnd und anschaulich eingeführt:</a:t>
            </a:r>
          </a:p>
          <a:p>
            <a:r>
              <a:rPr lang="de-DE" sz="1400" baseline="30000" dirty="0"/>
              <a:t>Geld zählen, Einkaufen spielen, mit dem Meterstab Strecken abmessen, </a:t>
            </a:r>
          </a:p>
          <a:p>
            <a:r>
              <a:rPr lang="de-DE" sz="1400" baseline="30000" dirty="0"/>
              <a:t>mit Gewichten hantieren …</a:t>
            </a:r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endParaRPr lang="de-DE" sz="1400" baseline="30000" dirty="0"/>
          </a:p>
          <a:p>
            <a:r>
              <a:rPr lang="de-DE" sz="1400" b="1" baseline="30000" dirty="0"/>
              <a:t>Zeit wird sichtbar</a:t>
            </a:r>
            <a:r>
              <a:rPr lang="de-DE" sz="1400" baseline="30000" dirty="0"/>
              <a:t>, indem zeitliche Abläufe im kindlichen Alltag bewusst gemacht werden.</a:t>
            </a:r>
          </a:p>
          <a:p>
            <a:r>
              <a:rPr lang="de-DE" sz="1400" baseline="30000" dirty="0"/>
              <a:t>Zeitabläufe werden z.B. </a:t>
            </a:r>
            <a:r>
              <a:rPr lang="de-DE" sz="1400" b="1" baseline="30000" dirty="0"/>
              <a:t>durch Klassenkalender und Tagespläne </a:t>
            </a:r>
          </a:p>
          <a:p>
            <a:r>
              <a:rPr lang="de-DE" sz="1400" b="1" baseline="30000" dirty="0"/>
              <a:t>strukturiert.</a:t>
            </a:r>
            <a:endParaRPr lang="de-DE" sz="1400" baseline="30000" dirty="0"/>
          </a:p>
        </p:txBody>
      </p:sp>
      <p:sp>
        <p:nvSpPr>
          <p:cNvPr id="97" name="Textfeld 96"/>
          <p:cNvSpPr txBox="1"/>
          <p:nvPr/>
        </p:nvSpPr>
        <p:spPr bwMode="auto">
          <a:xfrm>
            <a:off x="2239743" y="3999896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Geldbeträge mit Münzen und Scheinen </a:t>
            </a:r>
          </a:p>
          <a:p>
            <a:r>
              <a:rPr lang="de-DE" sz="1400" baseline="30000" dirty="0"/>
              <a:t>auf unterschiedliche Weise legen</a:t>
            </a:r>
            <a:endParaRPr lang="de-DE" sz="1400" i="1" baseline="30000" dirty="0">
              <a:solidFill>
                <a:srgbClr val="2F796C"/>
              </a:solidFill>
            </a:endParaRPr>
          </a:p>
        </p:txBody>
      </p:sp>
      <p:sp>
        <p:nvSpPr>
          <p:cNvPr id="98" name="Textfeld 97"/>
          <p:cNvSpPr txBox="1"/>
          <p:nvPr/>
        </p:nvSpPr>
        <p:spPr bwMode="auto">
          <a:xfrm>
            <a:off x="2239743" y="4554534"/>
            <a:ext cx="2198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Vorstellung von 1 m entwickeln</a:t>
            </a:r>
          </a:p>
          <a:p>
            <a:r>
              <a:rPr lang="de-DE" sz="1400" baseline="30000" dirty="0"/>
              <a:t>(z.B. Armspannweite bzw. Schrittweite </a:t>
            </a:r>
          </a:p>
          <a:p>
            <a:r>
              <a:rPr lang="de-DE" sz="1400" baseline="30000" dirty="0"/>
              <a:t>mit 1 m vergleichen)</a:t>
            </a:r>
            <a:endParaRPr lang="de-DE" sz="1400" i="1" baseline="30000" dirty="0">
              <a:solidFill>
                <a:srgbClr val="2F796C"/>
              </a:solidFill>
            </a:endParaRPr>
          </a:p>
        </p:txBody>
      </p:sp>
      <p:sp>
        <p:nvSpPr>
          <p:cNvPr id="99" name="Textfeld 98"/>
          <p:cNvSpPr txBox="1">
            <a:spLocks noChangeArrowheads="1"/>
          </p:cNvSpPr>
          <p:nvPr/>
        </p:nvSpPr>
        <p:spPr bwMode="auto">
          <a:xfrm>
            <a:off x="4552757" y="406485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0" name="Textfeld 99"/>
          <p:cNvSpPr txBox="1">
            <a:spLocks noChangeArrowheads="1"/>
          </p:cNvSpPr>
          <p:nvPr/>
        </p:nvSpPr>
        <p:spPr bwMode="auto">
          <a:xfrm>
            <a:off x="5169053" y="406485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1" name="Textfeld 100"/>
          <p:cNvSpPr txBox="1">
            <a:spLocks noChangeArrowheads="1"/>
          </p:cNvSpPr>
          <p:nvPr/>
        </p:nvSpPr>
        <p:spPr bwMode="auto">
          <a:xfrm>
            <a:off x="5798178" y="406485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02" name="Textfeld 101"/>
          <p:cNvSpPr txBox="1">
            <a:spLocks noChangeArrowheads="1"/>
          </p:cNvSpPr>
          <p:nvPr/>
        </p:nvSpPr>
        <p:spPr bwMode="auto">
          <a:xfrm>
            <a:off x="6440132" y="406485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7" name="Textfeld 116"/>
          <p:cNvSpPr txBox="1">
            <a:spLocks noChangeArrowheads="1"/>
          </p:cNvSpPr>
          <p:nvPr/>
        </p:nvSpPr>
        <p:spPr bwMode="auto">
          <a:xfrm>
            <a:off x="4552757" y="889997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8" name="Textfeld 117"/>
          <p:cNvSpPr txBox="1">
            <a:spLocks noChangeArrowheads="1"/>
          </p:cNvSpPr>
          <p:nvPr/>
        </p:nvSpPr>
        <p:spPr bwMode="auto">
          <a:xfrm>
            <a:off x="5169053" y="889997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19" name="Textfeld 118"/>
          <p:cNvSpPr txBox="1">
            <a:spLocks noChangeArrowheads="1"/>
          </p:cNvSpPr>
          <p:nvPr/>
        </p:nvSpPr>
        <p:spPr bwMode="auto">
          <a:xfrm>
            <a:off x="5798178" y="889997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0" name="Textfeld 119"/>
          <p:cNvSpPr txBox="1">
            <a:spLocks noChangeArrowheads="1"/>
          </p:cNvSpPr>
          <p:nvPr/>
        </p:nvSpPr>
        <p:spPr bwMode="auto">
          <a:xfrm>
            <a:off x="6440132" y="8899973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1" name="Textfeld 120"/>
          <p:cNvSpPr txBox="1"/>
          <p:nvPr/>
        </p:nvSpPr>
        <p:spPr bwMode="auto">
          <a:xfrm>
            <a:off x="2239743" y="5216640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Längen vergleichen</a:t>
            </a:r>
          </a:p>
          <a:p>
            <a:r>
              <a:rPr lang="de-DE" sz="1400" baseline="30000" dirty="0"/>
              <a:t>(länger als 1 m, kürzer als 1 m, gleich lang)</a:t>
            </a:r>
            <a:r>
              <a:rPr lang="de-DE" sz="1400" baseline="30000" dirty="0" smtClean="0"/>
              <a:t>. </a:t>
            </a:r>
            <a:endParaRPr lang="de-DE" sz="1400" i="1" baseline="30000" dirty="0">
              <a:solidFill>
                <a:srgbClr val="2F796C"/>
              </a:solidFill>
            </a:endParaRPr>
          </a:p>
        </p:txBody>
      </p:sp>
      <p:sp>
        <p:nvSpPr>
          <p:cNvPr id="123" name="Textfeld 122"/>
          <p:cNvSpPr txBox="1"/>
          <p:nvPr/>
        </p:nvSpPr>
        <p:spPr bwMode="auto">
          <a:xfrm>
            <a:off x="2245678" y="8908511"/>
            <a:ext cx="2198752" cy="1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Wochentage und Monatsnamen aufsagen </a:t>
            </a:r>
          </a:p>
        </p:txBody>
      </p:sp>
      <p:sp>
        <p:nvSpPr>
          <p:cNvPr id="124" name="Textfeld 123"/>
          <p:cNvSpPr txBox="1">
            <a:spLocks noChangeArrowheads="1"/>
          </p:cNvSpPr>
          <p:nvPr/>
        </p:nvSpPr>
        <p:spPr bwMode="auto">
          <a:xfrm>
            <a:off x="4552757" y="468678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5" name="Textfeld 124"/>
          <p:cNvSpPr txBox="1">
            <a:spLocks noChangeArrowheads="1"/>
          </p:cNvSpPr>
          <p:nvPr/>
        </p:nvSpPr>
        <p:spPr bwMode="auto">
          <a:xfrm>
            <a:off x="5169053" y="468678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6" name="Textfeld 125"/>
          <p:cNvSpPr txBox="1">
            <a:spLocks noChangeArrowheads="1"/>
          </p:cNvSpPr>
          <p:nvPr/>
        </p:nvSpPr>
        <p:spPr bwMode="auto">
          <a:xfrm>
            <a:off x="5798178" y="468678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127" name="Textfeld 126"/>
          <p:cNvSpPr txBox="1">
            <a:spLocks noChangeArrowheads="1"/>
          </p:cNvSpPr>
          <p:nvPr/>
        </p:nvSpPr>
        <p:spPr bwMode="auto">
          <a:xfrm>
            <a:off x="6440132" y="468678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05" name="Textfeld 204"/>
          <p:cNvSpPr txBox="1"/>
          <p:nvPr/>
        </p:nvSpPr>
        <p:spPr bwMode="auto">
          <a:xfrm>
            <a:off x="2239743" y="2156152"/>
            <a:ext cx="2198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1 € und 2 € Münzen und</a:t>
            </a:r>
          </a:p>
          <a:p>
            <a:r>
              <a:rPr lang="de-DE" sz="1400" baseline="30000" dirty="0"/>
              <a:t>5 € und 10 € Scheine unterscheiden, </a:t>
            </a:r>
          </a:p>
          <a:p>
            <a:r>
              <a:rPr lang="de-DE" sz="1400" baseline="30000" dirty="0"/>
              <a:t>benennen und zeichnen</a:t>
            </a:r>
            <a:endParaRPr lang="de-DE" sz="1400" i="1" baseline="30000" dirty="0">
              <a:solidFill>
                <a:srgbClr val="2F796C"/>
              </a:solidFill>
            </a:endParaRPr>
          </a:p>
        </p:txBody>
      </p:sp>
      <p:sp>
        <p:nvSpPr>
          <p:cNvPr id="206" name="Textfeld 205"/>
          <p:cNvSpPr txBox="1">
            <a:spLocks noChangeArrowheads="1"/>
          </p:cNvSpPr>
          <p:nvPr/>
        </p:nvSpPr>
        <p:spPr bwMode="auto">
          <a:xfrm>
            <a:off x="4552757" y="232329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07" name="Textfeld 206"/>
          <p:cNvSpPr txBox="1">
            <a:spLocks noChangeArrowheads="1"/>
          </p:cNvSpPr>
          <p:nvPr/>
        </p:nvSpPr>
        <p:spPr bwMode="auto">
          <a:xfrm>
            <a:off x="5169053" y="232329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08" name="Textfeld 207"/>
          <p:cNvSpPr txBox="1">
            <a:spLocks noChangeArrowheads="1"/>
          </p:cNvSpPr>
          <p:nvPr/>
        </p:nvSpPr>
        <p:spPr bwMode="auto">
          <a:xfrm>
            <a:off x="5798178" y="232329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09" name="Textfeld 208"/>
          <p:cNvSpPr txBox="1">
            <a:spLocks noChangeArrowheads="1"/>
          </p:cNvSpPr>
          <p:nvPr/>
        </p:nvSpPr>
        <p:spPr bwMode="auto">
          <a:xfrm>
            <a:off x="6440132" y="232329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10" name="Textfeld 209"/>
          <p:cNvSpPr txBox="1"/>
          <p:nvPr/>
        </p:nvSpPr>
        <p:spPr bwMode="auto">
          <a:xfrm>
            <a:off x="2239743" y="2903374"/>
            <a:ext cx="2198752" cy="14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Geldbeträge im ZR 10 legen </a:t>
            </a:r>
          </a:p>
        </p:txBody>
      </p:sp>
      <p:sp>
        <p:nvSpPr>
          <p:cNvPr id="211" name="Textfeld 210"/>
          <p:cNvSpPr txBox="1">
            <a:spLocks noChangeArrowheads="1"/>
          </p:cNvSpPr>
          <p:nvPr/>
        </p:nvSpPr>
        <p:spPr bwMode="auto">
          <a:xfrm>
            <a:off x="4552757" y="289413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12" name="Textfeld 211"/>
          <p:cNvSpPr txBox="1">
            <a:spLocks noChangeArrowheads="1"/>
          </p:cNvSpPr>
          <p:nvPr/>
        </p:nvSpPr>
        <p:spPr bwMode="auto">
          <a:xfrm>
            <a:off x="5169053" y="289413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13" name="Textfeld 212"/>
          <p:cNvSpPr txBox="1">
            <a:spLocks noChangeArrowheads="1"/>
          </p:cNvSpPr>
          <p:nvPr/>
        </p:nvSpPr>
        <p:spPr bwMode="auto">
          <a:xfrm>
            <a:off x="5798178" y="289413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14" name="Textfeld 213"/>
          <p:cNvSpPr txBox="1">
            <a:spLocks noChangeArrowheads="1"/>
          </p:cNvSpPr>
          <p:nvPr/>
        </p:nvSpPr>
        <p:spPr bwMode="auto">
          <a:xfrm>
            <a:off x="6440132" y="2894136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15" name="Textfeld 214"/>
          <p:cNvSpPr txBox="1"/>
          <p:nvPr/>
        </p:nvSpPr>
        <p:spPr bwMode="auto">
          <a:xfrm>
            <a:off x="2239743" y="3374030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Geldbeträge mit Münzen</a:t>
            </a:r>
            <a:r>
              <a:rPr lang="de-DE" sz="1400" b="1" baseline="30000" dirty="0"/>
              <a:t> </a:t>
            </a:r>
            <a:r>
              <a:rPr lang="de-DE" sz="1400" baseline="30000" dirty="0"/>
              <a:t>auf </a:t>
            </a:r>
          </a:p>
          <a:p>
            <a:r>
              <a:rPr lang="de-DE" sz="1400" baseline="30000" dirty="0"/>
              <a:t>unterschiedliche Weise legen</a:t>
            </a:r>
          </a:p>
        </p:txBody>
      </p:sp>
      <p:sp>
        <p:nvSpPr>
          <p:cNvPr id="216" name="Textfeld 215"/>
          <p:cNvSpPr txBox="1">
            <a:spLocks noChangeArrowheads="1"/>
          </p:cNvSpPr>
          <p:nvPr/>
        </p:nvSpPr>
        <p:spPr bwMode="auto">
          <a:xfrm>
            <a:off x="4552757" y="344505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17" name="Textfeld 216"/>
          <p:cNvSpPr txBox="1">
            <a:spLocks noChangeArrowheads="1"/>
          </p:cNvSpPr>
          <p:nvPr/>
        </p:nvSpPr>
        <p:spPr bwMode="auto">
          <a:xfrm>
            <a:off x="5169053" y="344505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18" name="Textfeld 217"/>
          <p:cNvSpPr txBox="1">
            <a:spLocks noChangeArrowheads="1"/>
          </p:cNvSpPr>
          <p:nvPr/>
        </p:nvSpPr>
        <p:spPr bwMode="auto">
          <a:xfrm>
            <a:off x="5798178" y="344505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19" name="Textfeld 218"/>
          <p:cNvSpPr txBox="1">
            <a:spLocks noChangeArrowheads="1"/>
          </p:cNvSpPr>
          <p:nvPr/>
        </p:nvSpPr>
        <p:spPr bwMode="auto">
          <a:xfrm>
            <a:off x="6440132" y="344505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20" name="Textfeld 219"/>
          <p:cNvSpPr txBox="1">
            <a:spLocks noChangeArrowheads="1"/>
          </p:cNvSpPr>
          <p:nvPr/>
        </p:nvSpPr>
        <p:spPr bwMode="auto">
          <a:xfrm>
            <a:off x="4552757" y="530732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21" name="Textfeld 220"/>
          <p:cNvSpPr txBox="1">
            <a:spLocks noChangeArrowheads="1"/>
          </p:cNvSpPr>
          <p:nvPr/>
        </p:nvSpPr>
        <p:spPr bwMode="auto">
          <a:xfrm>
            <a:off x="5169053" y="530732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22" name="Textfeld 221"/>
          <p:cNvSpPr txBox="1">
            <a:spLocks noChangeArrowheads="1"/>
          </p:cNvSpPr>
          <p:nvPr/>
        </p:nvSpPr>
        <p:spPr bwMode="auto">
          <a:xfrm>
            <a:off x="5798178" y="530732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23" name="Textfeld 222"/>
          <p:cNvSpPr txBox="1">
            <a:spLocks noChangeArrowheads="1"/>
          </p:cNvSpPr>
          <p:nvPr/>
        </p:nvSpPr>
        <p:spPr bwMode="auto">
          <a:xfrm>
            <a:off x="6440132" y="530732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24" name="Textfeld 223"/>
          <p:cNvSpPr txBox="1"/>
          <p:nvPr/>
        </p:nvSpPr>
        <p:spPr bwMode="auto">
          <a:xfrm>
            <a:off x="2239743" y="5831408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Vorstellung von 1 kg entwickeln</a:t>
            </a:r>
          </a:p>
          <a:p>
            <a:r>
              <a:rPr lang="de-DE" sz="1400" baseline="30000" dirty="0"/>
              <a:t>(mit Dingen aus der Lebensumwelt)</a:t>
            </a:r>
            <a:endParaRPr lang="de-DE" sz="1400" i="1" baseline="30000" dirty="0">
              <a:solidFill>
                <a:srgbClr val="2F796C"/>
              </a:solidFill>
            </a:endParaRPr>
          </a:p>
        </p:txBody>
      </p:sp>
      <p:sp>
        <p:nvSpPr>
          <p:cNvPr id="225" name="Textfeld 224"/>
          <p:cNvSpPr txBox="1">
            <a:spLocks noChangeArrowheads="1"/>
          </p:cNvSpPr>
          <p:nvPr/>
        </p:nvSpPr>
        <p:spPr bwMode="auto">
          <a:xfrm>
            <a:off x="4552757" y="590701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26" name="Textfeld 225"/>
          <p:cNvSpPr txBox="1">
            <a:spLocks noChangeArrowheads="1"/>
          </p:cNvSpPr>
          <p:nvPr/>
        </p:nvSpPr>
        <p:spPr bwMode="auto">
          <a:xfrm>
            <a:off x="5169053" y="590701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27" name="Textfeld 226"/>
          <p:cNvSpPr txBox="1">
            <a:spLocks noChangeArrowheads="1"/>
          </p:cNvSpPr>
          <p:nvPr/>
        </p:nvSpPr>
        <p:spPr bwMode="auto">
          <a:xfrm>
            <a:off x="5798178" y="590701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28" name="Textfeld 227"/>
          <p:cNvSpPr txBox="1">
            <a:spLocks noChangeArrowheads="1"/>
          </p:cNvSpPr>
          <p:nvPr/>
        </p:nvSpPr>
        <p:spPr bwMode="auto">
          <a:xfrm>
            <a:off x="6440132" y="5907015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29" name="Textfeld 228"/>
          <p:cNvSpPr txBox="1"/>
          <p:nvPr/>
        </p:nvSpPr>
        <p:spPr bwMode="auto">
          <a:xfrm>
            <a:off x="2239743" y="6375489"/>
            <a:ext cx="21987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Gewichte vergleichen</a:t>
            </a:r>
          </a:p>
          <a:p>
            <a:r>
              <a:rPr lang="de-DE" sz="1400" baseline="30000" dirty="0"/>
              <a:t>(mit Dingen: __ ist leichter als__, </a:t>
            </a:r>
          </a:p>
          <a:p>
            <a:r>
              <a:rPr lang="de-DE" sz="1400" baseline="30000" dirty="0"/>
              <a:t>__ ist schwerer als __)</a:t>
            </a:r>
            <a:endParaRPr lang="de-DE" sz="1400" i="1" baseline="30000" dirty="0">
              <a:solidFill>
                <a:srgbClr val="2F796C"/>
              </a:solidFill>
            </a:endParaRPr>
          </a:p>
        </p:txBody>
      </p:sp>
      <p:sp>
        <p:nvSpPr>
          <p:cNvPr id="230" name="Textfeld 229"/>
          <p:cNvSpPr txBox="1">
            <a:spLocks noChangeArrowheads="1"/>
          </p:cNvSpPr>
          <p:nvPr/>
        </p:nvSpPr>
        <p:spPr bwMode="auto">
          <a:xfrm>
            <a:off x="4552757" y="650670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31" name="Textfeld 230"/>
          <p:cNvSpPr txBox="1">
            <a:spLocks noChangeArrowheads="1"/>
          </p:cNvSpPr>
          <p:nvPr/>
        </p:nvSpPr>
        <p:spPr bwMode="auto">
          <a:xfrm>
            <a:off x="5169053" y="650670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32" name="Textfeld 231"/>
          <p:cNvSpPr txBox="1">
            <a:spLocks noChangeArrowheads="1"/>
          </p:cNvSpPr>
          <p:nvPr/>
        </p:nvSpPr>
        <p:spPr bwMode="auto">
          <a:xfrm>
            <a:off x="5798178" y="650670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33" name="Textfeld 232"/>
          <p:cNvSpPr txBox="1">
            <a:spLocks noChangeArrowheads="1"/>
          </p:cNvSpPr>
          <p:nvPr/>
        </p:nvSpPr>
        <p:spPr bwMode="auto">
          <a:xfrm>
            <a:off x="6440132" y="6506708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34" name="Textfeld 233"/>
          <p:cNvSpPr txBox="1"/>
          <p:nvPr/>
        </p:nvSpPr>
        <p:spPr bwMode="auto">
          <a:xfrm>
            <a:off x="2239743" y="7073522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Ganze Stunden benennen und an </a:t>
            </a:r>
          </a:p>
          <a:p>
            <a:r>
              <a:rPr lang="de-DE" sz="1400" baseline="30000" dirty="0"/>
              <a:t>einer Uhr einstellen</a:t>
            </a:r>
            <a:endParaRPr lang="de-DE" sz="1400" i="1" baseline="30000" dirty="0">
              <a:solidFill>
                <a:srgbClr val="2F796C"/>
              </a:solidFill>
            </a:endParaRPr>
          </a:p>
        </p:txBody>
      </p:sp>
      <p:sp>
        <p:nvSpPr>
          <p:cNvPr id="235" name="Textfeld 234"/>
          <p:cNvSpPr txBox="1">
            <a:spLocks noChangeArrowheads="1"/>
          </p:cNvSpPr>
          <p:nvPr/>
        </p:nvSpPr>
        <p:spPr bwMode="auto">
          <a:xfrm>
            <a:off x="4552757" y="712561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36" name="Textfeld 235"/>
          <p:cNvSpPr txBox="1">
            <a:spLocks noChangeArrowheads="1"/>
          </p:cNvSpPr>
          <p:nvPr/>
        </p:nvSpPr>
        <p:spPr bwMode="auto">
          <a:xfrm>
            <a:off x="5169053" y="712561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37" name="Textfeld 236"/>
          <p:cNvSpPr txBox="1">
            <a:spLocks noChangeArrowheads="1"/>
          </p:cNvSpPr>
          <p:nvPr/>
        </p:nvSpPr>
        <p:spPr bwMode="auto">
          <a:xfrm>
            <a:off x="5798178" y="712561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38" name="Textfeld 237"/>
          <p:cNvSpPr txBox="1">
            <a:spLocks noChangeArrowheads="1"/>
          </p:cNvSpPr>
          <p:nvPr/>
        </p:nvSpPr>
        <p:spPr bwMode="auto">
          <a:xfrm>
            <a:off x="6440132" y="712561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39" name="Textfeld 238"/>
          <p:cNvSpPr txBox="1"/>
          <p:nvPr/>
        </p:nvSpPr>
        <p:spPr bwMode="auto">
          <a:xfrm>
            <a:off x="2239743" y="7696732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Tagesabläufe beschreiben </a:t>
            </a:r>
          </a:p>
          <a:p>
            <a:r>
              <a:rPr lang="de-DE" sz="1400" baseline="30000" dirty="0"/>
              <a:t>(in der Früh, am Vormittag, …)</a:t>
            </a:r>
            <a:endParaRPr lang="de-DE" sz="1400" i="1" baseline="30000" dirty="0">
              <a:solidFill>
                <a:srgbClr val="2F796C"/>
              </a:solidFill>
            </a:endParaRPr>
          </a:p>
        </p:txBody>
      </p:sp>
      <p:sp>
        <p:nvSpPr>
          <p:cNvPr id="240" name="Textfeld 239"/>
          <p:cNvSpPr txBox="1">
            <a:spLocks noChangeArrowheads="1"/>
          </p:cNvSpPr>
          <p:nvPr/>
        </p:nvSpPr>
        <p:spPr bwMode="auto">
          <a:xfrm>
            <a:off x="4552757" y="774882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41" name="Textfeld 240"/>
          <p:cNvSpPr txBox="1">
            <a:spLocks noChangeArrowheads="1"/>
          </p:cNvSpPr>
          <p:nvPr/>
        </p:nvSpPr>
        <p:spPr bwMode="auto">
          <a:xfrm>
            <a:off x="5169053" y="774882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42" name="Textfeld 241"/>
          <p:cNvSpPr txBox="1">
            <a:spLocks noChangeArrowheads="1"/>
          </p:cNvSpPr>
          <p:nvPr/>
        </p:nvSpPr>
        <p:spPr bwMode="auto">
          <a:xfrm>
            <a:off x="5798178" y="774882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43" name="Textfeld 242"/>
          <p:cNvSpPr txBox="1">
            <a:spLocks noChangeArrowheads="1"/>
          </p:cNvSpPr>
          <p:nvPr/>
        </p:nvSpPr>
        <p:spPr bwMode="auto">
          <a:xfrm>
            <a:off x="6440132" y="7748821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44" name="Textfeld 243"/>
          <p:cNvSpPr txBox="1"/>
          <p:nvPr/>
        </p:nvSpPr>
        <p:spPr bwMode="auto">
          <a:xfrm>
            <a:off x="2239743" y="8261148"/>
            <a:ext cx="2198752" cy="28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>
            <a:spAutoFit/>
          </a:bodyPr>
          <a:lstStyle/>
          <a:p>
            <a:r>
              <a:rPr lang="de-DE" sz="1400" baseline="30000" dirty="0"/>
              <a:t>Tagesabläufe mit Uhrzeiten </a:t>
            </a:r>
          </a:p>
          <a:p>
            <a:r>
              <a:rPr lang="de-DE" sz="1400" baseline="30000" dirty="0"/>
              <a:t>in Beziehung setzen</a:t>
            </a:r>
            <a:endParaRPr lang="de-DE" sz="1400" i="1" baseline="30000" dirty="0">
              <a:solidFill>
                <a:srgbClr val="2F796C"/>
              </a:solidFill>
            </a:endParaRPr>
          </a:p>
        </p:txBody>
      </p:sp>
      <p:sp>
        <p:nvSpPr>
          <p:cNvPr id="245" name="Textfeld 244"/>
          <p:cNvSpPr txBox="1">
            <a:spLocks noChangeArrowheads="1"/>
          </p:cNvSpPr>
          <p:nvPr/>
        </p:nvSpPr>
        <p:spPr bwMode="auto">
          <a:xfrm>
            <a:off x="4552757" y="831323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46" name="Textfeld 245"/>
          <p:cNvSpPr txBox="1">
            <a:spLocks noChangeArrowheads="1"/>
          </p:cNvSpPr>
          <p:nvPr/>
        </p:nvSpPr>
        <p:spPr bwMode="auto">
          <a:xfrm>
            <a:off x="5169053" y="831323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47" name="Textfeld 246"/>
          <p:cNvSpPr txBox="1">
            <a:spLocks noChangeArrowheads="1"/>
          </p:cNvSpPr>
          <p:nvPr/>
        </p:nvSpPr>
        <p:spPr bwMode="auto">
          <a:xfrm>
            <a:off x="5798178" y="831323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48" name="Textfeld 247"/>
          <p:cNvSpPr txBox="1">
            <a:spLocks noChangeArrowheads="1"/>
          </p:cNvSpPr>
          <p:nvPr/>
        </p:nvSpPr>
        <p:spPr bwMode="auto">
          <a:xfrm>
            <a:off x="6440132" y="8313237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49" name="Textfeld 248"/>
          <p:cNvSpPr txBox="1">
            <a:spLocks noChangeArrowheads="1"/>
          </p:cNvSpPr>
          <p:nvPr/>
        </p:nvSpPr>
        <p:spPr bwMode="auto">
          <a:xfrm>
            <a:off x="959381" y="1223454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50" name="Textfeld 249"/>
          <p:cNvSpPr txBox="1">
            <a:spLocks noChangeArrowheads="1"/>
          </p:cNvSpPr>
          <p:nvPr/>
        </p:nvSpPr>
        <p:spPr bwMode="auto">
          <a:xfrm>
            <a:off x="1837209" y="1223454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51" name="Textfeld 250"/>
          <p:cNvSpPr txBox="1">
            <a:spLocks noChangeArrowheads="1"/>
          </p:cNvSpPr>
          <p:nvPr/>
        </p:nvSpPr>
        <p:spPr bwMode="auto">
          <a:xfrm>
            <a:off x="959381" y="1395631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52" name="Textfeld 251"/>
          <p:cNvSpPr txBox="1">
            <a:spLocks noChangeArrowheads="1"/>
          </p:cNvSpPr>
          <p:nvPr/>
        </p:nvSpPr>
        <p:spPr bwMode="auto">
          <a:xfrm>
            <a:off x="1837209" y="1395631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53" name="Textfeld 252"/>
          <p:cNvSpPr txBox="1">
            <a:spLocks noChangeArrowheads="1"/>
          </p:cNvSpPr>
          <p:nvPr/>
        </p:nvSpPr>
        <p:spPr bwMode="auto">
          <a:xfrm>
            <a:off x="959381" y="1559647"/>
            <a:ext cx="38557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54" name="Textfeld 253"/>
          <p:cNvSpPr txBox="1">
            <a:spLocks noChangeArrowheads="1"/>
          </p:cNvSpPr>
          <p:nvPr/>
        </p:nvSpPr>
        <p:spPr bwMode="auto">
          <a:xfrm>
            <a:off x="1837209" y="1559647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55" name="Textfeld 254"/>
          <p:cNvSpPr txBox="1">
            <a:spLocks noChangeArrowheads="1"/>
          </p:cNvSpPr>
          <p:nvPr/>
        </p:nvSpPr>
        <p:spPr bwMode="auto">
          <a:xfrm>
            <a:off x="1837209" y="1694897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56" name="Textfeld 255"/>
          <p:cNvSpPr txBox="1">
            <a:spLocks noChangeArrowheads="1"/>
          </p:cNvSpPr>
          <p:nvPr/>
        </p:nvSpPr>
        <p:spPr bwMode="auto">
          <a:xfrm>
            <a:off x="1059736" y="1694897"/>
            <a:ext cx="197717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9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9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57" name="Textfeld 256"/>
          <p:cNvSpPr txBox="1">
            <a:spLocks noChangeArrowheads="1"/>
          </p:cNvSpPr>
          <p:nvPr/>
        </p:nvSpPr>
        <p:spPr bwMode="auto">
          <a:xfrm>
            <a:off x="3046330" y="408489"/>
            <a:ext cx="616296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 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  <p:sp>
        <p:nvSpPr>
          <p:cNvPr id="258" name="Textfeld 257"/>
          <p:cNvSpPr txBox="1">
            <a:spLocks noChangeArrowheads="1"/>
          </p:cNvSpPr>
          <p:nvPr/>
        </p:nvSpPr>
        <p:spPr bwMode="auto">
          <a:xfrm>
            <a:off x="4264025" y="408489"/>
            <a:ext cx="2789070" cy="19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lvl="0" algn="ctr" eaLnBrk="1" hangingPunct="1">
              <a:lnSpc>
                <a:spcPct val="120000"/>
              </a:lnSpc>
            </a:pPr>
            <a:r>
              <a:rPr lang="de-DE" sz="1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 Light"/>
                <a:ea typeface="+mn-ea"/>
                <a:cs typeface="Calibri Light"/>
              </a:rPr>
              <a:t>--</a:t>
            </a:r>
            <a:endParaRPr lang="de-DE" sz="1100" dirty="0">
              <a:solidFill>
                <a:schemeClr val="tx1">
                  <a:lumMod val="95000"/>
                  <a:lumOff val="5000"/>
                </a:schemeClr>
              </a:solidFill>
              <a:latin typeface="Calibri Light"/>
              <a:ea typeface="+mn-ea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014578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 lIns="0" tIns="0" rIns="0" bIns="0">
        <a:spAutoFit/>
      </a:bodyPr>
      <a:lstStyle>
        <a:defPPr algn="just">
          <a:lnSpc>
            <a:spcPct val="120000"/>
          </a:lnSpc>
          <a:defRPr sz="1100" dirty="0" smtClean="0">
            <a:solidFill>
              <a:schemeClr val="tx1">
                <a:lumMod val="95000"/>
                <a:lumOff val="5000"/>
              </a:schemeClr>
            </a:solidFill>
            <a:latin typeface="Calibri Light"/>
            <a:cs typeface="Calibri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1890</Words>
  <Application>Microsoft Office PowerPoint</Application>
  <PresentationFormat>Benutzerdefiniert</PresentationFormat>
  <Paragraphs>876</Paragraphs>
  <Slides>10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Office-Design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. .</dc:creator>
  <cp:lastModifiedBy>JÄCKL Caroline</cp:lastModifiedBy>
  <cp:revision>288</cp:revision>
  <cp:lastPrinted>2019-04-04T08:42:33Z</cp:lastPrinted>
  <dcterms:created xsi:type="dcterms:W3CDTF">2018-02-19T15:19:51Z</dcterms:created>
  <dcterms:modified xsi:type="dcterms:W3CDTF">2022-02-23T14:12:03Z</dcterms:modified>
</cp:coreProperties>
</file>